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058400" cy="7772400"/>
  <p:notesSz cx="10058400" cy="7772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iscoSansTT" panose="020B0604020202020204" charset="0"/>
      <p:regular r:id="rId8"/>
      <p:bold r:id="rId9"/>
      <p:italic r:id="rId10"/>
      <p:boldItalic r:id="rId11"/>
    </p:embeddedFont>
    <p:embeddedFont>
      <p:font typeface="CiscoSansTT ExtraLight" panose="020B0604020202020204" charset="0"/>
      <p:regular r:id="rId12"/>
      <p:italic r:id="rId13"/>
    </p:embeddedFont>
    <p:embeddedFont>
      <p:font typeface="CiscoSansTT Light" panose="020B0604020202020204" charset="0"/>
      <p:regular r:id="rId14"/>
    </p:embeddedFont>
    <p:embeddedFont>
      <p:font typeface="CiscoSansTT Medium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741" y="-9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go/supportservi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hyperlink" Target="https://www.cisco.com/go/trademar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1800"/>
            <a:ext cx="2984500" cy="29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00BCEA"/>
                </a:solidFill>
                <a:latin typeface="CiscoSansTT"/>
                <a:cs typeface="CiscoSansTT"/>
              </a:rPr>
              <a:t>Краткий обзор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900" b="1" dirty="0">
                <a:solidFill>
                  <a:srgbClr val="0D274D"/>
                </a:solidFill>
                <a:latin typeface="CiscoSansTT"/>
                <a:cs typeface="CiscoSansTT"/>
              </a:rPr>
              <a:t>Общедоступная информация компании </a:t>
            </a:r>
            <a:r>
              <a:rPr lang="ru-RU" sz="900" b="1" dirty="0" err="1">
                <a:solidFill>
                  <a:srgbClr val="0D274D"/>
                </a:solidFill>
                <a:latin typeface="CiscoSansTT"/>
                <a:cs typeface="CiscoSansTT"/>
              </a:rPr>
              <a:t>Cisco</a:t>
            </a:r>
            <a:endParaRPr lang="ru-RU" sz="900" b="1" dirty="0">
              <a:solidFill>
                <a:srgbClr val="0D274D"/>
              </a:solidFill>
              <a:latin typeface="CiscoSansTT"/>
              <a:cs typeface="CiscoSansT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26444" y="778630"/>
            <a:ext cx="1192399" cy="10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" name="object 4"/>
          <p:cNvSpPr/>
          <p:nvPr/>
        </p:nvSpPr>
        <p:spPr>
          <a:xfrm>
            <a:off x="8912396" y="584923"/>
            <a:ext cx="0" cy="99390"/>
          </a:xfrm>
          <a:custGeom>
            <a:avLst/>
            <a:gdLst/>
            <a:ahLst/>
            <a:cxnLst/>
            <a:rect l="l" t="t" r="r" b="b"/>
            <a:pathLst>
              <a:path h="99390">
                <a:moveTo>
                  <a:pt x="0" y="0"/>
                </a:moveTo>
                <a:lnTo>
                  <a:pt x="0" y="99390"/>
                </a:lnTo>
              </a:path>
            </a:pathLst>
          </a:custGeom>
          <a:ln w="26098">
            <a:solidFill>
              <a:srgbClr val="00BC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" name="object 5"/>
          <p:cNvSpPr/>
          <p:nvPr/>
        </p:nvSpPr>
        <p:spPr>
          <a:xfrm>
            <a:off x="9049963" y="583175"/>
            <a:ext cx="75069" cy="101847"/>
          </a:xfrm>
          <a:custGeom>
            <a:avLst/>
            <a:gdLst/>
            <a:ahLst/>
            <a:cxnLst/>
            <a:rect l="l" t="t" r="r" b="b"/>
            <a:pathLst>
              <a:path w="75069" h="101847">
                <a:moveTo>
                  <a:pt x="64096" y="0"/>
                </a:moveTo>
                <a:lnTo>
                  <a:pt x="52438" y="0"/>
                </a:lnTo>
                <a:lnTo>
                  <a:pt x="37541" y="1878"/>
                </a:lnTo>
                <a:lnTo>
                  <a:pt x="5913" y="26632"/>
                </a:lnTo>
                <a:lnTo>
                  <a:pt x="0" y="51422"/>
                </a:lnTo>
                <a:lnTo>
                  <a:pt x="2086" y="66870"/>
                </a:lnTo>
                <a:lnTo>
                  <a:pt x="7910" y="79848"/>
                </a:lnTo>
                <a:lnTo>
                  <a:pt x="16820" y="90145"/>
                </a:lnTo>
                <a:lnTo>
                  <a:pt x="28163" y="97549"/>
                </a:lnTo>
                <a:lnTo>
                  <a:pt x="41289" y="101847"/>
                </a:lnTo>
                <a:lnTo>
                  <a:pt x="60796" y="101772"/>
                </a:lnTo>
                <a:lnTo>
                  <a:pt x="71491" y="100303"/>
                </a:lnTo>
                <a:lnTo>
                  <a:pt x="74388" y="77952"/>
                </a:lnTo>
                <a:lnTo>
                  <a:pt x="54203" y="77952"/>
                </a:lnTo>
                <a:lnTo>
                  <a:pt x="39763" y="74338"/>
                </a:lnTo>
                <a:lnTo>
                  <a:pt x="30327" y="64807"/>
                </a:lnTo>
                <a:lnTo>
                  <a:pt x="30406" y="46359"/>
                </a:lnTo>
                <a:lnTo>
                  <a:pt x="35109" y="33938"/>
                </a:lnTo>
                <a:lnTo>
                  <a:pt x="43514" y="26973"/>
                </a:lnTo>
                <a:lnTo>
                  <a:pt x="73512" y="26973"/>
                </a:lnTo>
                <a:lnTo>
                  <a:pt x="75069" y="3543"/>
                </a:lnTo>
                <a:lnTo>
                  <a:pt x="72720" y="2844"/>
                </a:lnTo>
                <a:lnTo>
                  <a:pt x="64096" y="0"/>
                </a:lnTo>
                <a:close/>
              </a:path>
              <a:path w="75069" h="101847">
                <a:moveTo>
                  <a:pt x="75069" y="72694"/>
                </a:moveTo>
                <a:lnTo>
                  <a:pt x="73990" y="73266"/>
                </a:lnTo>
                <a:lnTo>
                  <a:pt x="65836" y="77952"/>
                </a:lnTo>
                <a:lnTo>
                  <a:pt x="74388" y="77952"/>
                </a:lnTo>
                <a:lnTo>
                  <a:pt x="75069" y="72694"/>
                </a:lnTo>
                <a:close/>
              </a:path>
              <a:path w="75069" h="101847">
                <a:moveTo>
                  <a:pt x="73512" y="26973"/>
                </a:moveTo>
                <a:lnTo>
                  <a:pt x="43514" y="26973"/>
                </a:lnTo>
                <a:lnTo>
                  <a:pt x="63758" y="27036"/>
                </a:lnTo>
                <a:lnTo>
                  <a:pt x="73349" y="29414"/>
                </a:lnTo>
                <a:lnTo>
                  <a:pt x="73512" y="26973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" name="object 6"/>
          <p:cNvSpPr/>
          <p:nvPr/>
        </p:nvSpPr>
        <p:spPr>
          <a:xfrm>
            <a:off x="8790810" y="583175"/>
            <a:ext cx="75044" cy="101857"/>
          </a:xfrm>
          <a:custGeom>
            <a:avLst/>
            <a:gdLst/>
            <a:ahLst/>
            <a:cxnLst/>
            <a:rect l="l" t="t" r="r" b="b"/>
            <a:pathLst>
              <a:path w="75044" h="101857">
                <a:moveTo>
                  <a:pt x="64058" y="0"/>
                </a:moveTo>
                <a:lnTo>
                  <a:pt x="52362" y="0"/>
                </a:lnTo>
                <a:lnTo>
                  <a:pt x="37478" y="1880"/>
                </a:lnTo>
                <a:lnTo>
                  <a:pt x="5887" y="26668"/>
                </a:lnTo>
                <a:lnTo>
                  <a:pt x="0" y="51422"/>
                </a:lnTo>
                <a:lnTo>
                  <a:pt x="2087" y="66880"/>
                </a:lnTo>
                <a:lnTo>
                  <a:pt x="7915" y="79866"/>
                </a:lnTo>
                <a:lnTo>
                  <a:pt x="16827" y="90165"/>
                </a:lnTo>
                <a:lnTo>
                  <a:pt x="28169" y="97566"/>
                </a:lnTo>
                <a:lnTo>
                  <a:pt x="41287" y="101857"/>
                </a:lnTo>
                <a:lnTo>
                  <a:pt x="60807" y="101774"/>
                </a:lnTo>
                <a:lnTo>
                  <a:pt x="71487" y="100301"/>
                </a:lnTo>
                <a:lnTo>
                  <a:pt x="74366" y="77952"/>
                </a:lnTo>
                <a:lnTo>
                  <a:pt x="54190" y="77952"/>
                </a:lnTo>
                <a:lnTo>
                  <a:pt x="39744" y="74338"/>
                </a:lnTo>
                <a:lnTo>
                  <a:pt x="30312" y="64807"/>
                </a:lnTo>
                <a:lnTo>
                  <a:pt x="30391" y="46359"/>
                </a:lnTo>
                <a:lnTo>
                  <a:pt x="35092" y="33937"/>
                </a:lnTo>
                <a:lnTo>
                  <a:pt x="43497" y="26972"/>
                </a:lnTo>
                <a:lnTo>
                  <a:pt x="73487" y="26972"/>
                </a:lnTo>
                <a:lnTo>
                  <a:pt x="75044" y="3543"/>
                </a:lnTo>
                <a:lnTo>
                  <a:pt x="72694" y="2844"/>
                </a:lnTo>
                <a:lnTo>
                  <a:pt x="64058" y="0"/>
                </a:lnTo>
                <a:close/>
              </a:path>
              <a:path w="75044" h="101857">
                <a:moveTo>
                  <a:pt x="75044" y="72694"/>
                </a:moveTo>
                <a:lnTo>
                  <a:pt x="73926" y="73266"/>
                </a:lnTo>
                <a:lnTo>
                  <a:pt x="65836" y="77952"/>
                </a:lnTo>
                <a:lnTo>
                  <a:pt x="74366" y="77952"/>
                </a:lnTo>
                <a:lnTo>
                  <a:pt x="75044" y="72694"/>
                </a:lnTo>
                <a:close/>
              </a:path>
              <a:path w="75044" h="101857">
                <a:moveTo>
                  <a:pt x="73487" y="26972"/>
                </a:moveTo>
                <a:lnTo>
                  <a:pt x="43497" y="26972"/>
                </a:lnTo>
                <a:lnTo>
                  <a:pt x="63746" y="27037"/>
                </a:lnTo>
                <a:lnTo>
                  <a:pt x="73325" y="29415"/>
                </a:lnTo>
                <a:lnTo>
                  <a:pt x="73487" y="26972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7" name="object 7"/>
          <p:cNvSpPr/>
          <p:nvPr/>
        </p:nvSpPr>
        <p:spPr>
          <a:xfrm>
            <a:off x="9152280" y="583177"/>
            <a:ext cx="102811" cy="102577"/>
          </a:xfrm>
          <a:custGeom>
            <a:avLst/>
            <a:gdLst/>
            <a:ahLst/>
            <a:cxnLst/>
            <a:rect l="l" t="t" r="r" b="b"/>
            <a:pathLst>
              <a:path w="102811" h="102577">
                <a:moveTo>
                  <a:pt x="50873" y="0"/>
                </a:moveTo>
                <a:lnTo>
                  <a:pt x="12392" y="16261"/>
                </a:lnTo>
                <a:lnTo>
                  <a:pt x="0" y="40543"/>
                </a:lnTo>
                <a:lnTo>
                  <a:pt x="1082" y="57636"/>
                </a:lnTo>
                <a:lnTo>
                  <a:pt x="20886" y="93314"/>
                </a:lnTo>
                <a:lnTo>
                  <a:pt x="44698" y="102577"/>
                </a:lnTo>
                <a:lnTo>
                  <a:pt x="61314" y="100951"/>
                </a:lnTo>
                <a:lnTo>
                  <a:pt x="75401" y="96064"/>
                </a:lnTo>
                <a:lnTo>
                  <a:pt x="86777" y="88382"/>
                </a:lnTo>
                <a:lnTo>
                  <a:pt x="95258" y="78375"/>
                </a:lnTo>
                <a:lnTo>
                  <a:pt x="95613" y="77597"/>
                </a:lnTo>
                <a:lnTo>
                  <a:pt x="50873" y="77597"/>
                </a:lnTo>
                <a:lnTo>
                  <a:pt x="37219" y="73759"/>
                </a:lnTo>
                <a:lnTo>
                  <a:pt x="28078" y="63728"/>
                </a:lnTo>
                <a:lnTo>
                  <a:pt x="28505" y="45579"/>
                </a:lnTo>
                <a:lnTo>
                  <a:pt x="33647" y="33387"/>
                </a:lnTo>
                <a:lnTo>
                  <a:pt x="42380" y="26787"/>
                </a:lnTo>
                <a:lnTo>
                  <a:pt x="96304" y="26787"/>
                </a:lnTo>
                <a:lnTo>
                  <a:pt x="95770" y="25453"/>
                </a:lnTo>
                <a:lnTo>
                  <a:pt x="87535" y="14618"/>
                </a:lnTo>
                <a:lnTo>
                  <a:pt x="76683" y="6456"/>
                </a:lnTo>
                <a:lnTo>
                  <a:pt x="63608" y="1439"/>
                </a:lnTo>
                <a:lnTo>
                  <a:pt x="50873" y="0"/>
                </a:lnTo>
                <a:close/>
              </a:path>
              <a:path w="102811" h="102577">
                <a:moveTo>
                  <a:pt x="96304" y="26787"/>
                </a:moveTo>
                <a:lnTo>
                  <a:pt x="42380" y="26787"/>
                </a:lnTo>
                <a:lnTo>
                  <a:pt x="59464" y="28543"/>
                </a:lnTo>
                <a:lnTo>
                  <a:pt x="70602" y="35397"/>
                </a:lnTo>
                <a:lnTo>
                  <a:pt x="75977" y="45826"/>
                </a:lnTo>
                <a:lnTo>
                  <a:pt x="73458" y="61894"/>
                </a:lnTo>
                <a:lnTo>
                  <a:pt x="65729" y="72611"/>
                </a:lnTo>
                <a:lnTo>
                  <a:pt x="54158" y="77396"/>
                </a:lnTo>
                <a:lnTo>
                  <a:pt x="50873" y="77597"/>
                </a:lnTo>
                <a:lnTo>
                  <a:pt x="95613" y="77597"/>
                </a:lnTo>
                <a:lnTo>
                  <a:pt x="100664" y="66510"/>
                </a:lnTo>
                <a:lnTo>
                  <a:pt x="102811" y="53256"/>
                </a:lnTo>
                <a:lnTo>
                  <a:pt x="100993" y="38489"/>
                </a:lnTo>
                <a:lnTo>
                  <a:pt x="96304" y="26787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8" name="object 8"/>
          <p:cNvSpPr/>
          <p:nvPr/>
        </p:nvSpPr>
        <p:spPr>
          <a:xfrm>
            <a:off x="8958352" y="583123"/>
            <a:ext cx="67265" cy="102935"/>
          </a:xfrm>
          <a:custGeom>
            <a:avLst/>
            <a:gdLst/>
            <a:ahLst/>
            <a:cxnLst/>
            <a:rect l="l" t="t" r="r" b="b"/>
            <a:pathLst>
              <a:path w="67265" h="102935">
                <a:moveTo>
                  <a:pt x="0" y="77355"/>
                </a:moveTo>
                <a:lnTo>
                  <a:pt x="0" y="100253"/>
                </a:lnTo>
                <a:lnTo>
                  <a:pt x="8100" y="101586"/>
                </a:lnTo>
                <a:lnTo>
                  <a:pt x="24555" y="102935"/>
                </a:lnTo>
                <a:lnTo>
                  <a:pt x="39221" y="101475"/>
                </a:lnTo>
                <a:lnTo>
                  <a:pt x="52358" y="96646"/>
                </a:lnTo>
                <a:lnTo>
                  <a:pt x="62272" y="87823"/>
                </a:lnTo>
                <a:lnTo>
                  <a:pt x="64787" y="81051"/>
                </a:lnTo>
                <a:lnTo>
                  <a:pt x="12598" y="81051"/>
                </a:lnTo>
                <a:lnTo>
                  <a:pt x="2184" y="77914"/>
                </a:lnTo>
                <a:lnTo>
                  <a:pt x="0" y="77355"/>
                </a:lnTo>
                <a:close/>
              </a:path>
              <a:path w="67265" h="102935">
                <a:moveTo>
                  <a:pt x="48526" y="0"/>
                </a:moveTo>
                <a:lnTo>
                  <a:pt x="36448" y="0"/>
                </a:lnTo>
                <a:lnTo>
                  <a:pt x="20292" y="2496"/>
                </a:lnTo>
                <a:lnTo>
                  <a:pt x="8467" y="9512"/>
                </a:lnTo>
                <a:lnTo>
                  <a:pt x="1490" y="20340"/>
                </a:lnTo>
                <a:lnTo>
                  <a:pt x="2687" y="38171"/>
                </a:lnTo>
                <a:lnTo>
                  <a:pt x="8221" y="49754"/>
                </a:lnTo>
                <a:lnTo>
                  <a:pt x="16868" y="56751"/>
                </a:lnTo>
                <a:lnTo>
                  <a:pt x="26657" y="60655"/>
                </a:lnTo>
                <a:lnTo>
                  <a:pt x="28917" y="61379"/>
                </a:lnTo>
                <a:lnTo>
                  <a:pt x="30441" y="61899"/>
                </a:lnTo>
                <a:lnTo>
                  <a:pt x="36575" y="63842"/>
                </a:lnTo>
                <a:lnTo>
                  <a:pt x="41490" y="66738"/>
                </a:lnTo>
                <a:lnTo>
                  <a:pt x="41490" y="77419"/>
                </a:lnTo>
                <a:lnTo>
                  <a:pt x="35826" y="81051"/>
                </a:lnTo>
                <a:lnTo>
                  <a:pt x="64787" y="81051"/>
                </a:lnTo>
                <a:lnTo>
                  <a:pt x="67265" y="74380"/>
                </a:lnTo>
                <a:lnTo>
                  <a:pt x="65283" y="60289"/>
                </a:lnTo>
                <a:lnTo>
                  <a:pt x="58664" y="49573"/>
                </a:lnTo>
                <a:lnTo>
                  <a:pt x="47201" y="42284"/>
                </a:lnTo>
                <a:lnTo>
                  <a:pt x="44094" y="41173"/>
                </a:lnTo>
                <a:lnTo>
                  <a:pt x="33172" y="37668"/>
                </a:lnTo>
                <a:lnTo>
                  <a:pt x="25869" y="35534"/>
                </a:lnTo>
                <a:lnTo>
                  <a:pt x="25869" y="24714"/>
                </a:lnTo>
                <a:lnTo>
                  <a:pt x="31254" y="21335"/>
                </a:lnTo>
                <a:lnTo>
                  <a:pt x="60642" y="21335"/>
                </a:lnTo>
                <a:lnTo>
                  <a:pt x="60642" y="3162"/>
                </a:lnTo>
                <a:lnTo>
                  <a:pt x="48526" y="0"/>
                </a:lnTo>
                <a:close/>
              </a:path>
              <a:path w="67265" h="102935">
                <a:moveTo>
                  <a:pt x="60642" y="21335"/>
                </a:moveTo>
                <a:lnTo>
                  <a:pt x="49783" y="21335"/>
                </a:lnTo>
                <a:lnTo>
                  <a:pt x="60274" y="24269"/>
                </a:lnTo>
                <a:lnTo>
                  <a:pt x="60642" y="24396"/>
                </a:lnTo>
                <a:lnTo>
                  <a:pt x="60642" y="21335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9" name="object 9"/>
          <p:cNvSpPr/>
          <p:nvPr/>
        </p:nvSpPr>
        <p:spPr>
          <a:xfrm>
            <a:off x="8739782" y="465687"/>
            <a:ext cx="24676" cy="50926"/>
          </a:xfrm>
          <a:custGeom>
            <a:avLst/>
            <a:gdLst/>
            <a:ahLst/>
            <a:cxnLst/>
            <a:rect l="l" t="t" r="r" b="b"/>
            <a:pathLst>
              <a:path w="24676" h="50926">
                <a:moveTo>
                  <a:pt x="19164" y="0"/>
                </a:moveTo>
                <a:lnTo>
                  <a:pt x="5575" y="0"/>
                </a:lnTo>
                <a:lnTo>
                  <a:pt x="0" y="5575"/>
                </a:lnTo>
                <a:lnTo>
                  <a:pt x="0" y="45415"/>
                </a:lnTo>
                <a:lnTo>
                  <a:pt x="5575" y="50927"/>
                </a:lnTo>
                <a:lnTo>
                  <a:pt x="19164" y="50927"/>
                </a:lnTo>
                <a:lnTo>
                  <a:pt x="24676" y="45415"/>
                </a:lnTo>
                <a:lnTo>
                  <a:pt x="24676" y="5575"/>
                </a:lnTo>
                <a:lnTo>
                  <a:pt x="19164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0" name="object 10"/>
          <p:cNvSpPr/>
          <p:nvPr/>
        </p:nvSpPr>
        <p:spPr>
          <a:xfrm>
            <a:off x="8807539" y="431419"/>
            <a:ext cx="24650" cy="85191"/>
          </a:xfrm>
          <a:custGeom>
            <a:avLst/>
            <a:gdLst/>
            <a:ahLst/>
            <a:cxnLst/>
            <a:rect l="l" t="t" r="r" b="b"/>
            <a:pathLst>
              <a:path w="24650" h="85191">
                <a:moveTo>
                  <a:pt x="19126" y="0"/>
                </a:moveTo>
                <a:lnTo>
                  <a:pt x="5499" y="0"/>
                </a:lnTo>
                <a:lnTo>
                  <a:pt x="0" y="5613"/>
                </a:lnTo>
                <a:lnTo>
                  <a:pt x="0" y="79679"/>
                </a:lnTo>
                <a:lnTo>
                  <a:pt x="5499" y="85191"/>
                </a:lnTo>
                <a:lnTo>
                  <a:pt x="19126" y="85191"/>
                </a:lnTo>
                <a:lnTo>
                  <a:pt x="24650" y="79679"/>
                </a:lnTo>
                <a:lnTo>
                  <a:pt x="24650" y="5613"/>
                </a:lnTo>
                <a:lnTo>
                  <a:pt x="19126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1" name="object 11"/>
          <p:cNvSpPr/>
          <p:nvPr/>
        </p:nvSpPr>
        <p:spPr>
          <a:xfrm>
            <a:off x="8875238" y="384586"/>
            <a:ext cx="24638" cy="156857"/>
          </a:xfrm>
          <a:custGeom>
            <a:avLst/>
            <a:gdLst/>
            <a:ahLst/>
            <a:cxnLst/>
            <a:rect l="l" t="t" r="r" b="b"/>
            <a:pathLst>
              <a:path w="24638" h="156857">
                <a:moveTo>
                  <a:pt x="19113" y="0"/>
                </a:moveTo>
                <a:lnTo>
                  <a:pt x="5524" y="0"/>
                </a:lnTo>
                <a:lnTo>
                  <a:pt x="0" y="5562"/>
                </a:lnTo>
                <a:lnTo>
                  <a:pt x="0" y="151282"/>
                </a:lnTo>
                <a:lnTo>
                  <a:pt x="5524" y="156857"/>
                </a:lnTo>
                <a:lnTo>
                  <a:pt x="19113" y="156857"/>
                </a:lnTo>
                <a:lnTo>
                  <a:pt x="24638" y="151282"/>
                </a:lnTo>
                <a:lnTo>
                  <a:pt x="24638" y="5562"/>
                </a:lnTo>
                <a:lnTo>
                  <a:pt x="19113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2" name="object 12"/>
          <p:cNvSpPr/>
          <p:nvPr/>
        </p:nvSpPr>
        <p:spPr>
          <a:xfrm>
            <a:off x="8942972" y="431430"/>
            <a:ext cx="24638" cy="85178"/>
          </a:xfrm>
          <a:custGeom>
            <a:avLst/>
            <a:gdLst/>
            <a:ahLst/>
            <a:cxnLst/>
            <a:rect l="l" t="t" r="r" b="b"/>
            <a:pathLst>
              <a:path w="24638" h="85178">
                <a:moveTo>
                  <a:pt x="19126" y="0"/>
                </a:moveTo>
                <a:lnTo>
                  <a:pt x="5537" y="0"/>
                </a:lnTo>
                <a:lnTo>
                  <a:pt x="0" y="5600"/>
                </a:lnTo>
                <a:lnTo>
                  <a:pt x="0" y="79667"/>
                </a:lnTo>
                <a:lnTo>
                  <a:pt x="5537" y="85178"/>
                </a:lnTo>
                <a:lnTo>
                  <a:pt x="19126" y="85178"/>
                </a:lnTo>
                <a:lnTo>
                  <a:pt x="24638" y="79667"/>
                </a:lnTo>
                <a:lnTo>
                  <a:pt x="24638" y="5600"/>
                </a:lnTo>
                <a:lnTo>
                  <a:pt x="19126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3" name="object 13"/>
          <p:cNvSpPr/>
          <p:nvPr/>
        </p:nvSpPr>
        <p:spPr>
          <a:xfrm>
            <a:off x="9010679" y="465687"/>
            <a:ext cx="24574" cy="50926"/>
          </a:xfrm>
          <a:custGeom>
            <a:avLst/>
            <a:gdLst/>
            <a:ahLst/>
            <a:cxnLst/>
            <a:rect l="l" t="t" r="r" b="b"/>
            <a:pathLst>
              <a:path w="24574" h="50926">
                <a:moveTo>
                  <a:pt x="19062" y="0"/>
                </a:moveTo>
                <a:lnTo>
                  <a:pt x="5524" y="0"/>
                </a:lnTo>
                <a:lnTo>
                  <a:pt x="0" y="5575"/>
                </a:lnTo>
                <a:lnTo>
                  <a:pt x="0" y="45415"/>
                </a:lnTo>
                <a:lnTo>
                  <a:pt x="5524" y="50927"/>
                </a:lnTo>
                <a:lnTo>
                  <a:pt x="19062" y="50927"/>
                </a:lnTo>
                <a:lnTo>
                  <a:pt x="24574" y="45415"/>
                </a:lnTo>
                <a:lnTo>
                  <a:pt x="24574" y="5575"/>
                </a:lnTo>
                <a:lnTo>
                  <a:pt x="19062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4" name="object 14"/>
          <p:cNvSpPr/>
          <p:nvPr/>
        </p:nvSpPr>
        <p:spPr>
          <a:xfrm>
            <a:off x="9078435" y="431419"/>
            <a:ext cx="24599" cy="85191"/>
          </a:xfrm>
          <a:custGeom>
            <a:avLst/>
            <a:gdLst/>
            <a:ahLst/>
            <a:cxnLst/>
            <a:rect l="l" t="t" r="r" b="b"/>
            <a:pathLst>
              <a:path w="24599" h="85191">
                <a:moveTo>
                  <a:pt x="19075" y="0"/>
                </a:moveTo>
                <a:lnTo>
                  <a:pt x="5486" y="0"/>
                </a:lnTo>
                <a:lnTo>
                  <a:pt x="0" y="5613"/>
                </a:lnTo>
                <a:lnTo>
                  <a:pt x="0" y="79679"/>
                </a:lnTo>
                <a:lnTo>
                  <a:pt x="5486" y="85191"/>
                </a:lnTo>
                <a:lnTo>
                  <a:pt x="19075" y="85191"/>
                </a:lnTo>
                <a:lnTo>
                  <a:pt x="24599" y="79679"/>
                </a:lnTo>
                <a:lnTo>
                  <a:pt x="24599" y="5613"/>
                </a:lnTo>
                <a:lnTo>
                  <a:pt x="19075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5" name="object 15"/>
          <p:cNvSpPr/>
          <p:nvPr/>
        </p:nvSpPr>
        <p:spPr>
          <a:xfrm>
            <a:off x="9146190" y="384589"/>
            <a:ext cx="24574" cy="156857"/>
          </a:xfrm>
          <a:custGeom>
            <a:avLst/>
            <a:gdLst/>
            <a:ahLst/>
            <a:cxnLst/>
            <a:rect l="l" t="t" r="r" b="b"/>
            <a:pathLst>
              <a:path w="24574" h="156857">
                <a:moveTo>
                  <a:pt x="19088" y="0"/>
                </a:moveTo>
                <a:lnTo>
                  <a:pt x="5499" y="0"/>
                </a:lnTo>
                <a:lnTo>
                  <a:pt x="0" y="5562"/>
                </a:lnTo>
                <a:lnTo>
                  <a:pt x="0" y="151282"/>
                </a:lnTo>
                <a:lnTo>
                  <a:pt x="5499" y="156857"/>
                </a:lnTo>
                <a:lnTo>
                  <a:pt x="19088" y="156857"/>
                </a:lnTo>
                <a:lnTo>
                  <a:pt x="24574" y="151282"/>
                </a:lnTo>
                <a:lnTo>
                  <a:pt x="24574" y="5562"/>
                </a:lnTo>
                <a:lnTo>
                  <a:pt x="19088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6" name="object 16"/>
          <p:cNvSpPr/>
          <p:nvPr/>
        </p:nvSpPr>
        <p:spPr>
          <a:xfrm>
            <a:off x="9213767" y="431419"/>
            <a:ext cx="24739" cy="85191"/>
          </a:xfrm>
          <a:custGeom>
            <a:avLst/>
            <a:gdLst/>
            <a:ahLst/>
            <a:cxnLst/>
            <a:rect l="l" t="t" r="r" b="b"/>
            <a:pathLst>
              <a:path w="24739" h="85191">
                <a:moveTo>
                  <a:pt x="19227" y="0"/>
                </a:moveTo>
                <a:lnTo>
                  <a:pt x="5511" y="0"/>
                </a:lnTo>
                <a:lnTo>
                  <a:pt x="0" y="5613"/>
                </a:lnTo>
                <a:lnTo>
                  <a:pt x="0" y="79679"/>
                </a:lnTo>
                <a:lnTo>
                  <a:pt x="5511" y="85191"/>
                </a:lnTo>
                <a:lnTo>
                  <a:pt x="19227" y="85191"/>
                </a:lnTo>
                <a:lnTo>
                  <a:pt x="24739" y="79679"/>
                </a:lnTo>
                <a:lnTo>
                  <a:pt x="24739" y="5613"/>
                </a:lnTo>
                <a:lnTo>
                  <a:pt x="19227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7" name="object 17"/>
          <p:cNvSpPr/>
          <p:nvPr/>
        </p:nvSpPr>
        <p:spPr>
          <a:xfrm>
            <a:off x="9281541" y="465687"/>
            <a:ext cx="24587" cy="50926"/>
          </a:xfrm>
          <a:custGeom>
            <a:avLst/>
            <a:gdLst/>
            <a:ahLst/>
            <a:cxnLst/>
            <a:rect l="l" t="t" r="r" b="b"/>
            <a:pathLst>
              <a:path w="24587" h="50926">
                <a:moveTo>
                  <a:pt x="19037" y="0"/>
                </a:moveTo>
                <a:lnTo>
                  <a:pt x="5486" y="0"/>
                </a:lnTo>
                <a:lnTo>
                  <a:pt x="0" y="5575"/>
                </a:lnTo>
                <a:lnTo>
                  <a:pt x="0" y="45415"/>
                </a:lnTo>
                <a:lnTo>
                  <a:pt x="5486" y="50927"/>
                </a:lnTo>
                <a:lnTo>
                  <a:pt x="19037" y="50927"/>
                </a:lnTo>
                <a:lnTo>
                  <a:pt x="24587" y="45415"/>
                </a:lnTo>
                <a:lnTo>
                  <a:pt x="24587" y="5575"/>
                </a:lnTo>
                <a:lnTo>
                  <a:pt x="19037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8" name="object 18"/>
          <p:cNvSpPr/>
          <p:nvPr/>
        </p:nvSpPr>
        <p:spPr>
          <a:xfrm>
            <a:off x="457200" y="2641600"/>
            <a:ext cx="9601200" cy="5130800"/>
          </a:xfrm>
          <a:custGeom>
            <a:avLst/>
            <a:gdLst/>
            <a:ahLst/>
            <a:cxnLst/>
            <a:rect l="l" t="t" r="r" b="b"/>
            <a:pathLst>
              <a:path w="9601200" h="5130800">
                <a:moveTo>
                  <a:pt x="9601200" y="0"/>
                </a:moveTo>
                <a:lnTo>
                  <a:pt x="228600" y="0"/>
                </a:ln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5130800"/>
                </a:lnTo>
                <a:lnTo>
                  <a:pt x="9601200" y="5130800"/>
                </a:lnTo>
                <a:lnTo>
                  <a:pt x="9601200" y="0"/>
                </a:lnTo>
                <a:close/>
              </a:path>
            </a:pathLst>
          </a:custGeom>
          <a:solidFill>
            <a:srgbClr val="0D274D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9" name="object 19"/>
          <p:cNvSpPr txBox="1"/>
          <p:nvPr/>
        </p:nvSpPr>
        <p:spPr>
          <a:xfrm>
            <a:off x="747776" y="3058097"/>
            <a:ext cx="5493004" cy="594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ru-RU" sz="1100" dirty="0">
                <a:solidFill>
                  <a:srgbClr val="FFFFFF"/>
                </a:solidFill>
                <a:latin typeface="CiscoSansTT"/>
                <a:cs typeface="CiscoSansTT"/>
              </a:rPr>
              <a:t>Сеть должна работать и в праздники, и в выходные, поэтому важно иметь возможность замены оборудования в эти дни. Своевременная замена устройства — ключевой фактор для минимизации времени простоя </a:t>
            </a:r>
            <a:br>
              <a:rPr lang="en-US" sz="1100" dirty="0">
                <a:solidFill>
                  <a:srgbClr val="FFFFFF"/>
                </a:solidFill>
                <a:latin typeface="CiscoSansTT"/>
                <a:cs typeface="CiscoSansTT"/>
              </a:rPr>
            </a:br>
            <a:r>
              <a:rPr lang="ru-RU" sz="1100" dirty="0">
                <a:solidFill>
                  <a:srgbClr val="FFFFFF"/>
                </a:solidFill>
                <a:latin typeface="CiscoSansTT"/>
                <a:cs typeface="CiscoSansTT"/>
              </a:rPr>
              <a:t>и обеспечения непрерывности бизнеса.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7776" y="3855210"/>
            <a:ext cx="5633720" cy="3536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09220">
              <a:lnSpc>
                <a:spcPts val="2300"/>
              </a:lnSpc>
            </a:pPr>
            <a:r>
              <a:rPr lang="ru-RU" dirty="0">
                <a:solidFill>
                  <a:srgbClr val="74BE4A"/>
                </a:solidFill>
                <a:latin typeface="CiscoSansTT Medium"/>
                <a:cs typeface="CiscoSansTT Medium"/>
              </a:rPr>
              <a:t>Получайте оборудование на замену семь дней </a:t>
            </a:r>
            <a:br>
              <a:rPr lang="en-US" dirty="0">
                <a:solidFill>
                  <a:srgbClr val="74BE4A"/>
                </a:solidFill>
                <a:latin typeface="CiscoSansTT Medium"/>
                <a:cs typeface="CiscoSansTT Medium"/>
              </a:rPr>
            </a:br>
            <a:r>
              <a:rPr lang="ru-RU" dirty="0">
                <a:solidFill>
                  <a:srgbClr val="74BE4A"/>
                </a:solidFill>
                <a:latin typeface="CiscoSansTT Medium"/>
                <a:cs typeface="CiscoSansTT Medium"/>
              </a:rPr>
              <a:t>в неделю, включая праздники</a:t>
            </a: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600" kern="0" dirty="0"/>
          </a:p>
          <a:p>
            <a:pPr marL="12700" marR="12700">
              <a:lnSpc>
                <a:spcPct val="108300"/>
              </a:lnSpc>
            </a:pP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Приобретая услугу с возможностью замены оборудования на следующий календарный день, вы увеличиваете время бесперебойной работы продуктов.  Компания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доставит вам оборудование на замену на следующий календарный день — и в выходные, и в праздники, а это значит, что покрытие этой услуги на 40% больше, чем услуги с обслуживанием на следующий рабочий день. </a:t>
            </a:r>
            <a:b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</a:b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Если вам нужна дополнительная помощь с установкой и настройкой оборудования, можно приобрести услугу с обслуживанием на месте.</a:t>
            </a:r>
          </a:p>
          <a:p>
            <a:pPr marL="12700" marR="12700">
              <a:lnSpc>
                <a:spcPct val="108300"/>
              </a:lnSpc>
            </a:pPr>
            <a:endParaRPr lang="ru-RU" sz="900" kern="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2700" marR="12700">
              <a:lnSpc>
                <a:spcPct val="108300"/>
              </a:lnSpc>
            </a:pP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Обслуживание на следующий календарный день в настоящее время предлагается как опция </a:t>
            </a:r>
            <a:br>
              <a:rPr lang="en-US" sz="900" dirty="0">
                <a:solidFill>
                  <a:srgbClr val="FFFFFF"/>
                </a:solidFill>
                <a:latin typeface="CiscoSansTT Light"/>
                <a:cs typeface="CiscoSansTT Light"/>
              </a:rPr>
            </a:b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со следующими услугами:</a:t>
            </a:r>
          </a:p>
          <a:p>
            <a:pPr marL="12700" marR="12700">
              <a:lnSpc>
                <a:spcPct val="108300"/>
              </a:lnSpc>
            </a:pPr>
            <a:endParaRPr lang="ru-RU" sz="900" kern="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19380" indent="-106680">
              <a:lnSpc>
                <a:spcPct val="100000"/>
              </a:lnSpc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Smart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Net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Total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Care</a:t>
            </a:r>
            <a:r>
              <a:rPr lang="ru-RU" sz="900" baseline="30000" dirty="0">
                <a:solidFill>
                  <a:srgbClr val="FFFFFF"/>
                </a:solidFill>
                <a:latin typeface="CiscoSansTT Light"/>
                <a:cs typeface="CiscoSansTT Light"/>
              </a:rPr>
              <a:t>®</a:t>
            </a: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Solution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Support</a:t>
            </a:r>
            <a:endParaRPr lang="ru-RU" sz="90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Solution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Support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for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Service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Providers</a:t>
            </a:r>
            <a:endParaRPr lang="ru-RU" sz="90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Service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Provider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Base</a:t>
            </a:r>
            <a:endParaRPr lang="ru-RU" sz="90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Расширенная услуга поддержки</a:t>
            </a: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Meraki</a:t>
            </a:r>
            <a:r>
              <a:rPr lang="ru-RU" sz="900" baseline="30000" dirty="0">
                <a:solidFill>
                  <a:srgbClr val="FFFFFF"/>
                </a:solidFill>
                <a:latin typeface="CiscoSansTT Light"/>
                <a:cs typeface="CiscoSansTT Light"/>
              </a:rPr>
              <a:t>®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Now</a:t>
            </a:r>
            <a:endParaRPr lang="ru-RU" sz="900" dirty="0">
              <a:solidFill>
                <a:srgbClr val="FFFFFF"/>
              </a:solidFill>
              <a:latin typeface="CiscoSansTT Light"/>
              <a:cs typeface="CiscoSansTT Light"/>
            </a:endParaRPr>
          </a:p>
          <a:p>
            <a:pPr marL="119380" indent="-106680">
              <a:lnSpc>
                <a:spcPct val="100000"/>
              </a:lnSpc>
              <a:spcBef>
                <a:spcPts val="500"/>
              </a:spcBef>
              <a:buClr>
                <a:srgbClr val="FFFFFF"/>
              </a:buClr>
              <a:buFont typeface="CiscoSansTT"/>
              <a:buChar char="•"/>
              <a:tabLst>
                <a:tab pos="119380" algn="l"/>
              </a:tabLst>
            </a:pP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Служба поддержки партнеров</a:t>
            </a:r>
          </a:p>
          <a:p>
            <a:pPr marL="12700" marR="12700">
              <a:lnSpc>
                <a:spcPct val="108300"/>
              </a:lnSpc>
            </a:pPr>
            <a:endParaRPr sz="900" kern="0" dirty="0">
              <a:latin typeface="CiscoSansTT Light"/>
              <a:cs typeface="CiscoSansTT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1464" y="7469376"/>
            <a:ext cx="3972936" cy="1506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600">
                <a:solidFill>
                  <a:srgbClr val="FFFFFF"/>
                </a:solidFill>
                <a:latin typeface="CiscoSansTT Light"/>
                <a:cs typeface="CiscoSansTT Light"/>
              </a:rPr>
              <a:t>© Компания Cisco и (или) ее дочерние компании, 2020. Все права сохраняются.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6600" y="856704"/>
            <a:ext cx="8501906" cy="1038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4000" dirty="0">
                <a:solidFill>
                  <a:srgbClr val="00BCEA"/>
                </a:solidFill>
                <a:latin typeface="CiscoSansTT ExtraLight"/>
                <a:cs typeface="CiscoSansTT ExtraLight"/>
              </a:rPr>
              <a:t>Обслуживание на следующий календарный день</a:t>
            </a:r>
          </a:p>
          <a:p>
            <a:pPr marL="12700">
              <a:lnSpc>
                <a:spcPct val="100000"/>
              </a:lnSpc>
            </a:pPr>
            <a:endParaRPr sz="1000" kern="0" dirty="0"/>
          </a:p>
          <a:p>
            <a:pPr marL="12700">
              <a:lnSpc>
                <a:spcPct val="100000"/>
              </a:lnSpc>
            </a:pPr>
            <a:r>
              <a:rPr lang="ru-RU" sz="1800" dirty="0">
                <a:solidFill>
                  <a:srgbClr val="0D274D"/>
                </a:solidFill>
                <a:latin typeface="CiscoSansTT Light"/>
                <a:cs typeface="CiscoSansTT Light"/>
              </a:rPr>
              <a:t>Расширенная услуга по замене оборудования 365 дней в году</a:t>
            </a:r>
          </a:p>
        </p:txBody>
      </p:sp>
      <p:sp>
        <p:nvSpPr>
          <p:cNvPr id="25" name="object 25"/>
          <p:cNvSpPr/>
          <p:nvPr/>
        </p:nvSpPr>
        <p:spPr>
          <a:xfrm>
            <a:off x="6697980" y="2984500"/>
            <a:ext cx="2903220" cy="4787900"/>
          </a:xfrm>
          <a:custGeom>
            <a:avLst/>
            <a:gdLst/>
            <a:ahLst/>
            <a:cxnLst/>
            <a:rect l="l" t="t" r="r" b="b"/>
            <a:pathLst>
              <a:path w="2903220" h="4787900">
                <a:moveTo>
                  <a:pt x="228600" y="0"/>
                </a:moveTo>
                <a:lnTo>
                  <a:pt x="166649" y="228"/>
                </a:lnTo>
                <a:lnTo>
                  <a:pt x="117043" y="1828"/>
                </a:lnTo>
                <a:lnTo>
                  <a:pt x="78409" y="6172"/>
                </a:lnTo>
                <a:lnTo>
                  <a:pt x="38033" y="20831"/>
                </a:lnTo>
                <a:lnTo>
                  <a:pt x="9801" y="62779"/>
                </a:lnTo>
                <a:lnTo>
                  <a:pt x="1828" y="117043"/>
                </a:lnTo>
                <a:lnTo>
                  <a:pt x="228" y="166649"/>
                </a:lnTo>
                <a:lnTo>
                  <a:pt x="0" y="4787899"/>
                </a:lnTo>
                <a:lnTo>
                  <a:pt x="2903220" y="4787900"/>
                </a:lnTo>
                <a:lnTo>
                  <a:pt x="2903191" y="195995"/>
                </a:lnTo>
                <a:lnTo>
                  <a:pt x="2902448" y="140388"/>
                </a:lnTo>
                <a:lnTo>
                  <a:pt x="2899648" y="96440"/>
                </a:lnTo>
                <a:lnTo>
                  <a:pt x="2888589" y="49377"/>
                </a:lnTo>
                <a:lnTo>
                  <a:pt x="2853842" y="14630"/>
                </a:lnTo>
                <a:lnTo>
                  <a:pt x="2806779" y="3571"/>
                </a:lnTo>
                <a:lnTo>
                  <a:pt x="2762831" y="771"/>
                </a:lnTo>
                <a:lnTo>
                  <a:pt x="228600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26" name="object 26"/>
          <p:cNvSpPr txBox="1"/>
          <p:nvPr/>
        </p:nvSpPr>
        <p:spPr>
          <a:xfrm>
            <a:off x="6885304" y="3140453"/>
            <a:ext cx="2487296" cy="3901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>
                <a:solidFill>
                  <a:srgbClr val="FFFFFF"/>
                </a:solidFill>
                <a:latin typeface="CiscoSansTT Medium"/>
                <a:cs typeface="CiscoSansTT Medium"/>
              </a:rPr>
              <a:t>Преимущества</a:t>
            </a:r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800" kern="0" dirty="0"/>
          </a:p>
          <a:p>
            <a:pPr marL="139700" marR="91440" indent="-106680">
              <a:lnSpc>
                <a:spcPct val="104200"/>
              </a:lnSpc>
              <a:buClr>
                <a:srgbClr val="0D274D"/>
              </a:buClr>
              <a:buFont typeface="CiscoSansTT"/>
              <a:buChar char="•"/>
              <a:tabLst>
                <a:tab pos="139700" algn="l"/>
              </a:tabLst>
            </a:pPr>
            <a:r>
              <a:rPr lang="ru-RU" sz="1000" b="1" dirty="0">
                <a:solidFill>
                  <a:srgbClr val="0D274D"/>
                </a:solidFill>
                <a:latin typeface="CiscoSansTT"/>
                <a:cs typeface="CiscoSansTT"/>
              </a:rPr>
              <a:t>Обслуживание круглый год </a:t>
            </a:r>
            <a:br>
              <a:rPr lang="en-US" sz="1000" b="1" dirty="0">
                <a:solidFill>
                  <a:srgbClr val="0D274D"/>
                </a:solidFill>
                <a:latin typeface="CiscoSansTT"/>
                <a:cs typeface="CiscoSansTT"/>
              </a:rPr>
            </a:br>
            <a:r>
              <a:rPr lang="ru-RU" sz="1000" b="1" dirty="0">
                <a:solidFill>
                  <a:srgbClr val="0D274D"/>
                </a:solidFill>
                <a:latin typeface="CiscoSansTT"/>
                <a:cs typeface="CiscoSansTT"/>
              </a:rPr>
              <a:t>и полное покрытие</a:t>
            </a: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. Доступ </a:t>
            </a:r>
            <a:br>
              <a:rPr lang="en-US" sz="1000" dirty="0">
                <a:solidFill>
                  <a:srgbClr val="0D274D"/>
                </a:solidFill>
                <a:latin typeface="CiscoSansTT Light"/>
                <a:cs typeface="CiscoSansTT Light"/>
              </a:rPr>
            </a:b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к экспертной поддержке специалистов Центра технической поддержки Cisco и возможность замены оборудования семь дней в неделю.</a:t>
            </a:r>
          </a:p>
          <a:p>
            <a:pPr>
              <a:lnSpc>
                <a:spcPts val="850"/>
              </a:lnSpc>
              <a:spcBef>
                <a:spcPts val="9"/>
              </a:spcBef>
              <a:buClr>
                <a:srgbClr val="0D274D"/>
              </a:buClr>
              <a:buFont typeface="CiscoSansTT"/>
              <a:buChar char="•"/>
            </a:pPr>
            <a:endParaRPr sz="1000" kern="0" dirty="0"/>
          </a:p>
          <a:p>
            <a:pPr marL="139700" indent="-106680">
              <a:lnSpc>
                <a:spcPct val="100000"/>
              </a:lnSpc>
              <a:buClr>
                <a:srgbClr val="0D274D"/>
              </a:buClr>
              <a:buFont typeface="CiscoSansTT"/>
              <a:buChar char="•"/>
              <a:tabLst>
                <a:tab pos="139700" algn="l"/>
              </a:tabLst>
            </a:pPr>
            <a:r>
              <a:rPr lang="ru-RU" sz="1000" b="1" dirty="0">
                <a:solidFill>
                  <a:srgbClr val="0D274D"/>
                </a:solidFill>
                <a:latin typeface="CiscoSansTT"/>
                <a:cs typeface="CiscoSansTT"/>
              </a:rPr>
              <a:t>Минимизация дорогостоящего времени простоя.</a:t>
            </a:r>
          </a:p>
          <a:p>
            <a:pPr marL="139700" marR="361315">
              <a:lnSpc>
                <a:spcPct val="100000"/>
              </a:lnSpc>
              <a:spcBef>
                <a:spcPts val="60"/>
              </a:spcBef>
            </a:pP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Нет необходимости ждать наступления рабочего дня, </a:t>
            </a:r>
            <a:br>
              <a:rPr lang="en-US" sz="1000" dirty="0">
                <a:solidFill>
                  <a:srgbClr val="0D274D"/>
                </a:solidFill>
                <a:latin typeface="CiscoSansTT Light"/>
                <a:cs typeface="CiscoSansTT Light"/>
              </a:rPr>
            </a:b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чтобы получить оборудование </a:t>
            </a:r>
            <a:br>
              <a:rPr lang="en-US" sz="1000" dirty="0">
                <a:solidFill>
                  <a:srgbClr val="0D274D"/>
                </a:solidFill>
                <a:latin typeface="CiscoSansTT Light"/>
                <a:cs typeface="CiscoSansTT Light"/>
              </a:rPr>
            </a:b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(по оценкам </a:t>
            </a:r>
            <a:r>
              <a:rPr lang="ru-RU" sz="1000" dirty="0" err="1">
                <a:solidFill>
                  <a:srgbClr val="0D274D"/>
                </a:solidFill>
                <a:latin typeface="CiscoSansTT Light"/>
                <a:cs typeface="CiscoSansTT Light"/>
              </a:rPr>
              <a:t>Gartner</a:t>
            </a: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, в среднем затраты составляют 5600 долл. США в минуту).</a:t>
            </a: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1000" kern="0" dirty="0"/>
          </a:p>
          <a:p>
            <a:pPr marL="139700" marR="12700" indent="-106680">
              <a:lnSpc>
                <a:spcPct val="104200"/>
              </a:lnSpc>
              <a:buClr>
                <a:srgbClr val="0D274D"/>
              </a:buClr>
              <a:buFont typeface="CiscoSansTT"/>
              <a:buChar char="•"/>
              <a:tabLst>
                <a:tab pos="139700" algn="l"/>
              </a:tabLst>
            </a:pPr>
            <a:r>
              <a:rPr lang="ru-RU" sz="1000" b="1" dirty="0">
                <a:solidFill>
                  <a:srgbClr val="0D274D"/>
                </a:solidFill>
                <a:latin typeface="CiscoSansTT"/>
                <a:cs typeface="CiscoSansTT"/>
              </a:rPr>
              <a:t>Экономия на запасных частях</a:t>
            </a: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. </a:t>
            </a:r>
            <a:br>
              <a:rPr lang="en-US" sz="1000" dirty="0">
                <a:solidFill>
                  <a:srgbClr val="0D274D"/>
                </a:solidFill>
                <a:latin typeface="CiscoSansTT Light"/>
                <a:cs typeface="CiscoSansTT Light"/>
              </a:rPr>
            </a:b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Нет необходимости хранить резервное оборудование «на всякий случай», высвободившиеся средства на капитальные расходы можно потратить на другие приоритетные бизнес-задачи, ведь вы в любой момент сможете получить оборудование со склада </a:t>
            </a:r>
            <a:r>
              <a:rPr lang="ru-RU" sz="1000" dirty="0" err="1">
                <a:solidFill>
                  <a:srgbClr val="0D274D"/>
                </a:solidFill>
                <a:latin typeface="CiscoSansTT Light"/>
                <a:cs typeface="CiscoSansTT Light"/>
              </a:rPr>
              <a:t>Cisco</a:t>
            </a:r>
            <a:r>
              <a:rPr lang="ru-RU" sz="1000" dirty="0">
                <a:solidFill>
                  <a:srgbClr val="0D274D"/>
                </a:solidFill>
                <a:latin typeface="CiscoSansTT Light"/>
                <a:cs typeface="CiscoSansTT Light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3581431" y="1586230"/>
            <a:ext cx="6019737" cy="3109185"/>
          </a:xfrm>
          <a:custGeom>
            <a:avLst/>
            <a:gdLst/>
            <a:ahLst/>
            <a:cxnLst/>
            <a:rect l="l" t="t" r="r" b="b"/>
            <a:pathLst>
              <a:path w="6019737" h="3109185">
                <a:moveTo>
                  <a:pt x="152368" y="0"/>
                </a:moveTo>
                <a:lnTo>
                  <a:pt x="104587" y="249"/>
                </a:lnTo>
                <a:lnTo>
                  <a:pt x="53454" y="3897"/>
                </a:lnTo>
                <a:lnTo>
                  <a:pt x="15758" y="22731"/>
                </a:lnTo>
                <a:lnTo>
                  <a:pt x="1920" y="68505"/>
                </a:lnTo>
                <a:lnTo>
                  <a:pt x="3" y="127015"/>
                </a:lnTo>
                <a:lnTo>
                  <a:pt x="0" y="2982198"/>
                </a:lnTo>
                <a:lnTo>
                  <a:pt x="218" y="3004594"/>
                </a:lnTo>
                <a:lnTo>
                  <a:pt x="3866" y="3055728"/>
                </a:lnTo>
                <a:lnTo>
                  <a:pt x="22700" y="3093424"/>
                </a:lnTo>
                <a:lnTo>
                  <a:pt x="68474" y="3107262"/>
                </a:lnTo>
                <a:lnTo>
                  <a:pt x="127688" y="3109185"/>
                </a:lnTo>
                <a:lnTo>
                  <a:pt x="5915149" y="3108964"/>
                </a:lnTo>
                <a:lnTo>
                  <a:pt x="5966282" y="3105316"/>
                </a:lnTo>
                <a:lnTo>
                  <a:pt x="6003979" y="3086482"/>
                </a:lnTo>
                <a:lnTo>
                  <a:pt x="6017816" y="3040708"/>
                </a:lnTo>
                <a:lnTo>
                  <a:pt x="6019733" y="2982198"/>
                </a:lnTo>
                <a:lnTo>
                  <a:pt x="6019737" y="127015"/>
                </a:lnTo>
                <a:lnTo>
                  <a:pt x="6019519" y="104619"/>
                </a:lnTo>
                <a:lnTo>
                  <a:pt x="6015871" y="53485"/>
                </a:lnTo>
                <a:lnTo>
                  <a:pt x="5997037" y="15789"/>
                </a:lnTo>
                <a:lnTo>
                  <a:pt x="5951263" y="1951"/>
                </a:lnTo>
                <a:lnTo>
                  <a:pt x="152368" y="0"/>
                </a:lnTo>
                <a:close/>
              </a:path>
            </a:pathLst>
          </a:custGeom>
          <a:solidFill>
            <a:srgbClr val="F5F6F6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2" name="object 2"/>
          <p:cNvSpPr txBox="1"/>
          <p:nvPr/>
        </p:nvSpPr>
        <p:spPr>
          <a:xfrm>
            <a:off x="444499" y="431800"/>
            <a:ext cx="3230879" cy="29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900" b="1" dirty="0">
                <a:solidFill>
                  <a:srgbClr val="00BCEA"/>
                </a:solidFill>
                <a:latin typeface="CiscoSansTT"/>
                <a:cs typeface="CiscoSansTT"/>
              </a:rPr>
              <a:t>Краткий обзор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ru-RU" sz="900" b="1" dirty="0">
                <a:solidFill>
                  <a:srgbClr val="0D274D"/>
                </a:solidFill>
                <a:latin typeface="CiscoSansTT"/>
                <a:cs typeface="CiscoSansTT"/>
              </a:rPr>
              <a:t>Общедоступная информация компании </a:t>
            </a:r>
            <a:r>
              <a:rPr lang="ru-RU" sz="900" b="1" dirty="0" err="1">
                <a:solidFill>
                  <a:srgbClr val="0D274D"/>
                </a:solidFill>
                <a:latin typeface="CiscoSansTT"/>
                <a:cs typeface="CiscoSansTT"/>
              </a:rPr>
              <a:t>Cisco</a:t>
            </a:r>
            <a:endParaRPr lang="ru-RU" sz="900" b="1" dirty="0">
              <a:solidFill>
                <a:srgbClr val="0D274D"/>
              </a:solidFill>
              <a:latin typeface="CiscoSansTT"/>
              <a:cs typeface="CiscoSansT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26444" y="778630"/>
            <a:ext cx="1192399" cy="107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" name="object 4"/>
          <p:cNvSpPr/>
          <p:nvPr/>
        </p:nvSpPr>
        <p:spPr>
          <a:xfrm>
            <a:off x="8912396" y="584923"/>
            <a:ext cx="0" cy="99390"/>
          </a:xfrm>
          <a:custGeom>
            <a:avLst/>
            <a:gdLst/>
            <a:ahLst/>
            <a:cxnLst/>
            <a:rect l="l" t="t" r="r" b="b"/>
            <a:pathLst>
              <a:path h="99390">
                <a:moveTo>
                  <a:pt x="0" y="0"/>
                </a:moveTo>
                <a:lnTo>
                  <a:pt x="0" y="99390"/>
                </a:lnTo>
              </a:path>
            </a:pathLst>
          </a:custGeom>
          <a:ln w="26098">
            <a:solidFill>
              <a:srgbClr val="00BC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" name="object 5"/>
          <p:cNvSpPr/>
          <p:nvPr/>
        </p:nvSpPr>
        <p:spPr>
          <a:xfrm>
            <a:off x="9049963" y="583175"/>
            <a:ext cx="75069" cy="101847"/>
          </a:xfrm>
          <a:custGeom>
            <a:avLst/>
            <a:gdLst/>
            <a:ahLst/>
            <a:cxnLst/>
            <a:rect l="l" t="t" r="r" b="b"/>
            <a:pathLst>
              <a:path w="75069" h="101847">
                <a:moveTo>
                  <a:pt x="64096" y="0"/>
                </a:moveTo>
                <a:lnTo>
                  <a:pt x="52438" y="0"/>
                </a:lnTo>
                <a:lnTo>
                  <a:pt x="37541" y="1878"/>
                </a:lnTo>
                <a:lnTo>
                  <a:pt x="5913" y="26632"/>
                </a:lnTo>
                <a:lnTo>
                  <a:pt x="0" y="51422"/>
                </a:lnTo>
                <a:lnTo>
                  <a:pt x="2086" y="66870"/>
                </a:lnTo>
                <a:lnTo>
                  <a:pt x="7910" y="79848"/>
                </a:lnTo>
                <a:lnTo>
                  <a:pt x="16820" y="90145"/>
                </a:lnTo>
                <a:lnTo>
                  <a:pt x="28163" y="97549"/>
                </a:lnTo>
                <a:lnTo>
                  <a:pt x="41289" y="101847"/>
                </a:lnTo>
                <a:lnTo>
                  <a:pt x="60796" y="101772"/>
                </a:lnTo>
                <a:lnTo>
                  <a:pt x="71491" y="100303"/>
                </a:lnTo>
                <a:lnTo>
                  <a:pt x="74388" y="77952"/>
                </a:lnTo>
                <a:lnTo>
                  <a:pt x="54203" y="77952"/>
                </a:lnTo>
                <a:lnTo>
                  <a:pt x="39763" y="74338"/>
                </a:lnTo>
                <a:lnTo>
                  <a:pt x="30327" y="64807"/>
                </a:lnTo>
                <a:lnTo>
                  <a:pt x="30406" y="46359"/>
                </a:lnTo>
                <a:lnTo>
                  <a:pt x="35109" y="33938"/>
                </a:lnTo>
                <a:lnTo>
                  <a:pt x="43514" y="26973"/>
                </a:lnTo>
                <a:lnTo>
                  <a:pt x="73512" y="26973"/>
                </a:lnTo>
                <a:lnTo>
                  <a:pt x="75069" y="3543"/>
                </a:lnTo>
                <a:lnTo>
                  <a:pt x="72720" y="2844"/>
                </a:lnTo>
                <a:lnTo>
                  <a:pt x="64096" y="0"/>
                </a:lnTo>
                <a:close/>
              </a:path>
              <a:path w="75069" h="101847">
                <a:moveTo>
                  <a:pt x="75069" y="72694"/>
                </a:moveTo>
                <a:lnTo>
                  <a:pt x="73990" y="73266"/>
                </a:lnTo>
                <a:lnTo>
                  <a:pt x="65836" y="77952"/>
                </a:lnTo>
                <a:lnTo>
                  <a:pt x="74388" y="77952"/>
                </a:lnTo>
                <a:lnTo>
                  <a:pt x="75069" y="72694"/>
                </a:lnTo>
                <a:close/>
              </a:path>
              <a:path w="75069" h="101847">
                <a:moveTo>
                  <a:pt x="73512" y="26973"/>
                </a:moveTo>
                <a:lnTo>
                  <a:pt x="43514" y="26973"/>
                </a:lnTo>
                <a:lnTo>
                  <a:pt x="63758" y="27036"/>
                </a:lnTo>
                <a:lnTo>
                  <a:pt x="73349" y="29414"/>
                </a:lnTo>
                <a:lnTo>
                  <a:pt x="73512" y="26973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" name="object 6"/>
          <p:cNvSpPr/>
          <p:nvPr/>
        </p:nvSpPr>
        <p:spPr>
          <a:xfrm>
            <a:off x="8790810" y="583175"/>
            <a:ext cx="75044" cy="101857"/>
          </a:xfrm>
          <a:custGeom>
            <a:avLst/>
            <a:gdLst/>
            <a:ahLst/>
            <a:cxnLst/>
            <a:rect l="l" t="t" r="r" b="b"/>
            <a:pathLst>
              <a:path w="75044" h="101857">
                <a:moveTo>
                  <a:pt x="64058" y="0"/>
                </a:moveTo>
                <a:lnTo>
                  <a:pt x="52362" y="0"/>
                </a:lnTo>
                <a:lnTo>
                  <a:pt x="37478" y="1880"/>
                </a:lnTo>
                <a:lnTo>
                  <a:pt x="5887" y="26668"/>
                </a:lnTo>
                <a:lnTo>
                  <a:pt x="0" y="51422"/>
                </a:lnTo>
                <a:lnTo>
                  <a:pt x="2087" y="66880"/>
                </a:lnTo>
                <a:lnTo>
                  <a:pt x="7915" y="79866"/>
                </a:lnTo>
                <a:lnTo>
                  <a:pt x="16827" y="90165"/>
                </a:lnTo>
                <a:lnTo>
                  <a:pt x="28169" y="97566"/>
                </a:lnTo>
                <a:lnTo>
                  <a:pt x="41287" y="101857"/>
                </a:lnTo>
                <a:lnTo>
                  <a:pt x="60807" y="101774"/>
                </a:lnTo>
                <a:lnTo>
                  <a:pt x="71487" y="100301"/>
                </a:lnTo>
                <a:lnTo>
                  <a:pt x="74366" y="77952"/>
                </a:lnTo>
                <a:lnTo>
                  <a:pt x="54190" y="77952"/>
                </a:lnTo>
                <a:lnTo>
                  <a:pt x="39744" y="74338"/>
                </a:lnTo>
                <a:lnTo>
                  <a:pt x="30312" y="64807"/>
                </a:lnTo>
                <a:lnTo>
                  <a:pt x="30391" y="46359"/>
                </a:lnTo>
                <a:lnTo>
                  <a:pt x="35092" y="33937"/>
                </a:lnTo>
                <a:lnTo>
                  <a:pt x="43497" y="26972"/>
                </a:lnTo>
                <a:lnTo>
                  <a:pt x="73487" y="26972"/>
                </a:lnTo>
                <a:lnTo>
                  <a:pt x="75044" y="3543"/>
                </a:lnTo>
                <a:lnTo>
                  <a:pt x="72694" y="2844"/>
                </a:lnTo>
                <a:lnTo>
                  <a:pt x="64058" y="0"/>
                </a:lnTo>
                <a:close/>
              </a:path>
              <a:path w="75044" h="101857">
                <a:moveTo>
                  <a:pt x="75044" y="72694"/>
                </a:moveTo>
                <a:lnTo>
                  <a:pt x="73926" y="73266"/>
                </a:lnTo>
                <a:lnTo>
                  <a:pt x="65836" y="77952"/>
                </a:lnTo>
                <a:lnTo>
                  <a:pt x="74366" y="77952"/>
                </a:lnTo>
                <a:lnTo>
                  <a:pt x="75044" y="72694"/>
                </a:lnTo>
                <a:close/>
              </a:path>
              <a:path w="75044" h="101857">
                <a:moveTo>
                  <a:pt x="73487" y="26972"/>
                </a:moveTo>
                <a:lnTo>
                  <a:pt x="43497" y="26972"/>
                </a:lnTo>
                <a:lnTo>
                  <a:pt x="63746" y="27037"/>
                </a:lnTo>
                <a:lnTo>
                  <a:pt x="73325" y="29415"/>
                </a:lnTo>
                <a:lnTo>
                  <a:pt x="73487" y="26972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7" name="object 7"/>
          <p:cNvSpPr/>
          <p:nvPr/>
        </p:nvSpPr>
        <p:spPr>
          <a:xfrm>
            <a:off x="9152280" y="583177"/>
            <a:ext cx="102811" cy="102577"/>
          </a:xfrm>
          <a:custGeom>
            <a:avLst/>
            <a:gdLst/>
            <a:ahLst/>
            <a:cxnLst/>
            <a:rect l="l" t="t" r="r" b="b"/>
            <a:pathLst>
              <a:path w="102811" h="102577">
                <a:moveTo>
                  <a:pt x="50873" y="0"/>
                </a:moveTo>
                <a:lnTo>
                  <a:pt x="12392" y="16261"/>
                </a:lnTo>
                <a:lnTo>
                  <a:pt x="0" y="40543"/>
                </a:lnTo>
                <a:lnTo>
                  <a:pt x="1082" y="57636"/>
                </a:lnTo>
                <a:lnTo>
                  <a:pt x="20886" y="93314"/>
                </a:lnTo>
                <a:lnTo>
                  <a:pt x="44698" y="102577"/>
                </a:lnTo>
                <a:lnTo>
                  <a:pt x="61314" y="100951"/>
                </a:lnTo>
                <a:lnTo>
                  <a:pt x="75401" y="96064"/>
                </a:lnTo>
                <a:lnTo>
                  <a:pt x="86777" y="88382"/>
                </a:lnTo>
                <a:lnTo>
                  <a:pt x="95258" y="78375"/>
                </a:lnTo>
                <a:lnTo>
                  <a:pt x="95613" y="77597"/>
                </a:lnTo>
                <a:lnTo>
                  <a:pt x="50873" y="77597"/>
                </a:lnTo>
                <a:lnTo>
                  <a:pt x="37219" y="73759"/>
                </a:lnTo>
                <a:lnTo>
                  <a:pt x="28078" y="63728"/>
                </a:lnTo>
                <a:lnTo>
                  <a:pt x="28505" y="45579"/>
                </a:lnTo>
                <a:lnTo>
                  <a:pt x="33647" y="33387"/>
                </a:lnTo>
                <a:lnTo>
                  <a:pt x="42380" y="26787"/>
                </a:lnTo>
                <a:lnTo>
                  <a:pt x="96304" y="26787"/>
                </a:lnTo>
                <a:lnTo>
                  <a:pt x="95770" y="25453"/>
                </a:lnTo>
                <a:lnTo>
                  <a:pt x="87535" y="14618"/>
                </a:lnTo>
                <a:lnTo>
                  <a:pt x="76683" y="6456"/>
                </a:lnTo>
                <a:lnTo>
                  <a:pt x="63608" y="1439"/>
                </a:lnTo>
                <a:lnTo>
                  <a:pt x="50873" y="0"/>
                </a:lnTo>
                <a:close/>
              </a:path>
              <a:path w="102811" h="102577">
                <a:moveTo>
                  <a:pt x="96304" y="26787"/>
                </a:moveTo>
                <a:lnTo>
                  <a:pt x="42380" y="26787"/>
                </a:lnTo>
                <a:lnTo>
                  <a:pt x="59464" y="28543"/>
                </a:lnTo>
                <a:lnTo>
                  <a:pt x="70602" y="35397"/>
                </a:lnTo>
                <a:lnTo>
                  <a:pt x="75977" y="45826"/>
                </a:lnTo>
                <a:lnTo>
                  <a:pt x="73458" y="61894"/>
                </a:lnTo>
                <a:lnTo>
                  <a:pt x="65729" y="72611"/>
                </a:lnTo>
                <a:lnTo>
                  <a:pt x="54158" y="77396"/>
                </a:lnTo>
                <a:lnTo>
                  <a:pt x="50873" y="77597"/>
                </a:lnTo>
                <a:lnTo>
                  <a:pt x="95613" y="77597"/>
                </a:lnTo>
                <a:lnTo>
                  <a:pt x="100664" y="66510"/>
                </a:lnTo>
                <a:lnTo>
                  <a:pt x="102811" y="53256"/>
                </a:lnTo>
                <a:lnTo>
                  <a:pt x="100993" y="38489"/>
                </a:lnTo>
                <a:lnTo>
                  <a:pt x="96304" y="26787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8" name="object 8"/>
          <p:cNvSpPr/>
          <p:nvPr/>
        </p:nvSpPr>
        <p:spPr>
          <a:xfrm>
            <a:off x="8958352" y="583123"/>
            <a:ext cx="67265" cy="102935"/>
          </a:xfrm>
          <a:custGeom>
            <a:avLst/>
            <a:gdLst/>
            <a:ahLst/>
            <a:cxnLst/>
            <a:rect l="l" t="t" r="r" b="b"/>
            <a:pathLst>
              <a:path w="67265" h="102935">
                <a:moveTo>
                  <a:pt x="0" y="77355"/>
                </a:moveTo>
                <a:lnTo>
                  <a:pt x="0" y="100253"/>
                </a:lnTo>
                <a:lnTo>
                  <a:pt x="8100" y="101586"/>
                </a:lnTo>
                <a:lnTo>
                  <a:pt x="24555" y="102935"/>
                </a:lnTo>
                <a:lnTo>
                  <a:pt x="39221" y="101475"/>
                </a:lnTo>
                <a:lnTo>
                  <a:pt x="52358" y="96646"/>
                </a:lnTo>
                <a:lnTo>
                  <a:pt x="62272" y="87823"/>
                </a:lnTo>
                <a:lnTo>
                  <a:pt x="64787" y="81051"/>
                </a:lnTo>
                <a:lnTo>
                  <a:pt x="12598" y="81051"/>
                </a:lnTo>
                <a:lnTo>
                  <a:pt x="2184" y="77914"/>
                </a:lnTo>
                <a:lnTo>
                  <a:pt x="0" y="77355"/>
                </a:lnTo>
                <a:close/>
              </a:path>
              <a:path w="67265" h="102935">
                <a:moveTo>
                  <a:pt x="48526" y="0"/>
                </a:moveTo>
                <a:lnTo>
                  <a:pt x="36448" y="0"/>
                </a:lnTo>
                <a:lnTo>
                  <a:pt x="20292" y="2496"/>
                </a:lnTo>
                <a:lnTo>
                  <a:pt x="8467" y="9512"/>
                </a:lnTo>
                <a:lnTo>
                  <a:pt x="1490" y="20340"/>
                </a:lnTo>
                <a:lnTo>
                  <a:pt x="2687" y="38171"/>
                </a:lnTo>
                <a:lnTo>
                  <a:pt x="8221" y="49754"/>
                </a:lnTo>
                <a:lnTo>
                  <a:pt x="16868" y="56751"/>
                </a:lnTo>
                <a:lnTo>
                  <a:pt x="26657" y="60655"/>
                </a:lnTo>
                <a:lnTo>
                  <a:pt x="28917" y="61379"/>
                </a:lnTo>
                <a:lnTo>
                  <a:pt x="30441" y="61899"/>
                </a:lnTo>
                <a:lnTo>
                  <a:pt x="36575" y="63842"/>
                </a:lnTo>
                <a:lnTo>
                  <a:pt x="41490" y="66738"/>
                </a:lnTo>
                <a:lnTo>
                  <a:pt x="41490" y="77419"/>
                </a:lnTo>
                <a:lnTo>
                  <a:pt x="35826" y="81051"/>
                </a:lnTo>
                <a:lnTo>
                  <a:pt x="64787" y="81051"/>
                </a:lnTo>
                <a:lnTo>
                  <a:pt x="67265" y="74380"/>
                </a:lnTo>
                <a:lnTo>
                  <a:pt x="65283" y="60289"/>
                </a:lnTo>
                <a:lnTo>
                  <a:pt x="58664" y="49573"/>
                </a:lnTo>
                <a:lnTo>
                  <a:pt x="47201" y="42284"/>
                </a:lnTo>
                <a:lnTo>
                  <a:pt x="44094" y="41173"/>
                </a:lnTo>
                <a:lnTo>
                  <a:pt x="33172" y="37668"/>
                </a:lnTo>
                <a:lnTo>
                  <a:pt x="25869" y="35534"/>
                </a:lnTo>
                <a:lnTo>
                  <a:pt x="25869" y="24714"/>
                </a:lnTo>
                <a:lnTo>
                  <a:pt x="31254" y="21335"/>
                </a:lnTo>
                <a:lnTo>
                  <a:pt x="60642" y="21335"/>
                </a:lnTo>
                <a:lnTo>
                  <a:pt x="60642" y="3162"/>
                </a:lnTo>
                <a:lnTo>
                  <a:pt x="48526" y="0"/>
                </a:lnTo>
                <a:close/>
              </a:path>
              <a:path w="67265" h="102935">
                <a:moveTo>
                  <a:pt x="60642" y="21335"/>
                </a:moveTo>
                <a:lnTo>
                  <a:pt x="49783" y="21335"/>
                </a:lnTo>
                <a:lnTo>
                  <a:pt x="60274" y="24269"/>
                </a:lnTo>
                <a:lnTo>
                  <a:pt x="60642" y="24396"/>
                </a:lnTo>
                <a:lnTo>
                  <a:pt x="60642" y="21335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9" name="object 9"/>
          <p:cNvSpPr/>
          <p:nvPr/>
        </p:nvSpPr>
        <p:spPr>
          <a:xfrm>
            <a:off x="8739782" y="465687"/>
            <a:ext cx="24676" cy="50926"/>
          </a:xfrm>
          <a:custGeom>
            <a:avLst/>
            <a:gdLst/>
            <a:ahLst/>
            <a:cxnLst/>
            <a:rect l="l" t="t" r="r" b="b"/>
            <a:pathLst>
              <a:path w="24676" h="50926">
                <a:moveTo>
                  <a:pt x="19164" y="0"/>
                </a:moveTo>
                <a:lnTo>
                  <a:pt x="5575" y="0"/>
                </a:lnTo>
                <a:lnTo>
                  <a:pt x="0" y="5575"/>
                </a:lnTo>
                <a:lnTo>
                  <a:pt x="0" y="45415"/>
                </a:lnTo>
                <a:lnTo>
                  <a:pt x="5575" y="50927"/>
                </a:lnTo>
                <a:lnTo>
                  <a:pt x="19164" y="50927"/>
                </a:lnTo>
                <a:lnTo>
                  <a:pt x="24676" y="45415"/>
                </a:lnTo>
                <a:lnTo>
                  <a:pt x="24676" y="5575"/>
                </a:lnTo>
                <a:lnTo>
                  <a:pt x="19164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0" name="object 10"/>
          <p:cNvSpPr/>
          <p:nvPr/>
        </p:nvSpPr>
        <p:spPr>
          <a:xfrm>
            <a:off x="8807539" y="431419"/>
            <a:ext cx="24650" cy="85191"/>
          </a:xfrm>
          <a:custGeom>
            <a:avLst/>
            <a:gdLst/>
            <a:ahLst/>
            <a:cxnLst/>
            <a:rect l="l" t="t" r="r" b="b"/>
            <a:pathLst>
              <a:path w="24650" h="85191">
                <a:moveTo>
                  <a:pt x="19126" y="0"/>
                </a:moveTo>
                <a:lnTo>
                  <a:pt x="5499" y="0"/>
                </a:lnTo>
                <a:lnTo>
                  <a:pt x="0" y="5613"/>
                </a:lnTo>
                <a:lnTo>
                  <a:pt x="0" y="79679"/>
                </a:lnTo>
                <a:lnTo>
                  <a:pt x="5499" y="85191"/>
                </a:lnTo>
                <a:lnTo>
                  <a:pt x="19126" y="85191"/>
                </a:lnTo>
                <a:lnTo>
                  <a:pt x="24650" y="79679"/>
                </a:lnTo>
                <a:lnTo>
                  <a:pt x="24650" y="5613"/>
                </a:lnTo>
                <a:lnTo>
                  <a:pt x="19126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1" name="object 11"/>
          <p:cNvSpPr/>
          <p:nvPr/>
        </p:nvSpPr>
        <p:spPr>
          <a:xfrm>
            <a:off x="8875238" y="384586"/>
            <a:ext cx="24638" cy="156857"/>
          </a:xfrm>
          <a:custGeom>
            <a:avLst/>
            <a:gdLst/>
            <a:ahLst/>
            <a:cxnLst/>
            <a:rect l="l" t="t" r="r" b="b"/>
            <a:pathLst>
              <a:path w="24638" h="156857">
                <a:moveTo>
                  <a:pt x="19113" y="0"/>
                </a:moveTo>
                <a:lnTo>
                  <a:pt x="5524" y="0"/>
                </a:lnTo>
                <a:lnTo>
                  <a:pt x="0" y="5562"/>
                </a:lnTo>
                <a:lnTo>
                  <a:pt x="0" y="151282"/>
                </a:lnTo>
                <a:lnTo>
                  <a:pt x="5524" y="156857"/>
                </a:lnTo>
                <a:lnTo>
                  <a:pt x="19113" y="156857"/>
                </a:lnTo>
                <a:lnTo>
                  <a:pt x="24638" y="151282"/>
                </a:lnTo>
                <a:lnTo>
                  <a:pt x="24638" y="5562"/>
                </a:lnTo>
                <a:lnTo>
                  <a:pt x="19113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2" name="object 12"/>
          <p:cNvSpPr/>
          <p:nvPr/>
        </p:nvSpPr>
        <p:spPr>
          <a:xfrm>
            <a:off x="8942972" y="431430"/>
            <a:ext cx="24638" cy="85178"/>
          </a:xfrm>
          <a:custGeom>
            <a:avLst/>
            <a:gdLst/>
            <a:ahLst/>
            <a:cxnLst/>
            <a:rect l="l" t="t" r="r" b="b"/>
            <a:pathLst>
              <a:path w="24638" h="85178">
                <a:moveTo>
                  <a:pt x="19126" y="0"/>
                </a:moveTo>
                <a:lnTo>
                  <a:pt x="5537" y="0"/>
                </a:lnTo>
                <a:lnTo>
                  <a:pt x="0" y="5600"/>
                </a:lnTo>
                <a:lnTo>
                  <a:pt x="0" y="79667"/>
                </a:lnTo>
                <a:lnTo>
                  <a:pt x="5537" y="85178"/>
                </a:lnTo>
                <a:lnTo>
                  <a:pt x="19126" y="85178"/>
                </a:lnTo>
                <a:lnTo>
                  <a:pt x="24638" y="79667"/>
                </a:lnTo>
                <a:lnTo>
                  <a:pt x="24638" y="5600"/>
                </a:lnTo>
                <a:lnTo>
                  <a:pt x="19126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3" name="object 13"/>
          <p:cNvSpPr/>
          <p:nvPr/>
        </p:nvSpPr>
        <p:spPr>
          <a:xfrm>
            <a:off x="9010679" y="465687"/>
            <a:ext cx="24574" cy="50926"/>
          </a:xfrm>
          <a:custGeom>
            <a:avLst/>
            <a:gdLst/>
            <a:ahLst/>
            <a:cxnLst/>
            <a:rect l="l" t="t" r="r" b="b"/>
            <a:pathLst>
              <a:path w="24574" h="50926">
                <a:moveTo>
                  <a:pt x="19062" y="0"/>
                </a:moveTo>
                <a:lnTo>
                  <a:pt x="5524" y="0"/>
                </a:lnTo>
                <a:lnTo>
                  <a:pt x="0" y="5575"/>
                </a:lnTo>
                <a:lnTo>
                  <a:pt x="0" y="45415"/>
                </a:lnTo>
                <a:lnTo>
                  <a:pt x="5524" y="50927"/>
                </a:lnTo>
                <a:lnTo>
                  <a:pt x="19062" y="50927"/>
                </a:lnTo>
                <a:lnTo>
                  <a:pt x="24574" y="45415"/>
                </a:lnTo>
                <a:lnTo>
                  <a:pt x="24574" y="5575"/>
                </a:lnTo>
                <a:lnTo>
                  <a:pt x="19062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4" name="object 14"/>
          <p:cNvSpPr/>
          <p:nvPr/>
        </p:nvSpPr>
        <p:spPr>
          <a:xfrm>
            <a:off x="9078435" y="431419"/>
            <a:ext cx="24599" cy="85191"/>
          </a:xfrm>
          <a:custGeom>
            <a:avLst/>
            <a:gdLst/>
            <a:ahLst/>
            <a:cxnLst/>
            <a:rect l="l" t="t" r="r" b="b"/>
            <a:pathLst>
              <a:path w="24599" h="85191">
                <a:moveTo>
                  <a:pt x="19075" y="0"/>
                </a:moveTo>
                <a:lnTo>
                  <a:pt x="5486" y="0"/>
                </a:lnTo>
                <a:lnTo>
                  <a:pt x="0" y="5613"/>
                </a:lnTo>
                <a:lnTo>
                  <a:pt x="0" y="79679"/>
                </a:lnTo>
                <a:lnTo>
                  <a:pt x="5486" y="85191"/>
                </a:lnTo>
                <a:lnTo>
                  <a:pt x="19075" y="85191"/>
                </a:lnTo>
                <a:lnTo>
                  <a:pt x="24599" y="79679"/>
                </a:lnTo>
                <a:lnTo>
                  <a:pt x="24599" y="5613"/>
                </a:lnTo>
                <a:lnTo>
                  <a:pt x="19075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5" name="object 15"/>
          <p:cNvSpPr/>
          <p:nvPr/>
        </p:nvSpPr>
        <p:spPr>
          <a:xfrm>
            <a:off x="9146190" y="384589"/>
            <a:ext cx="24574" cy="156857"/>
          </a:xfrm>
          <a:custGeom>
            <a:avLst/>
            <a:gdLst/>
            <a:ahLst/>
            <a:cxnLst/>
            <a:rect l="l" t="t" r="r" b="b"/>
            <a:pathLst>
              <a:path w="24574" h="156857">
                <a:moveTo>
                  <a:pt x="19088" y="0"/>
                </a:moveTo>
                <a:lnTo>
                  <a:pt x="5499" y="0"/>
                </a:lnTo>
                <a:lnTo>
                  <a:pt x="0" y="5562"/>
                </a:lnTo>
                <a:lnTo>
                  <a:pt x="0" y="151282"/>
                </a:lnTo>
                <a:lnTo>
                  <a:pt x="5499" y="156857"/>
                </a:lnTo>
                <a:lnTo>
                  <a:pt x="19088" y="156857"/>
                </a:lnTo>
                <a:lnTo>
                  <a:pt x="24574" y="151282"/>
                </a:lnTo>
                <a:lnTo>
                  <a:pt x="24574" y="5562"/>
                </a:lnTo>
                <a:lnTo>
                  <a:pt x="19088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6" name="object 16"/>
          <p:cNvSpPr/>
          <p:nvPr/>
        </p:nvSpPr>
        <p:spPr>
          <a:xfrm>
            <a:off x="9213767" y="431419"/>
            <a:ext cx="24739" cy="85191"/>
          </a:xfrm>
          <a:custGeom>
            <a:avLst/>
            <a:gdLst/>
            <a:ahLst/>
            <a:cxnLst/>
            <a:rect l="l" t="t" r="r" b="b"/>
            <a:pathLst>
              <a:path w="24739" h="85191">
                <a:moveTo>
                  <a:pt x="19227" y="0"/>
                </a:moveTo>
                <a:lnTo>
                  <a:pt x="5511" y="0"/>
                </a:lnTo>
                <a:lnTo>
                  <a:pt x="0" y="5613"/>
                </a:lnTo>
                <a:lnTo>
                  <a:pt x="0" y="79679"/>
                </a:lnTo>
                <a:lnTo>
                  <a:pt x="5511" y="85191"/>
                </a:lnTo>
                <a:lnTo>
                  <a:pt x="19227" y="85191"/>
                </a:lnTo>
                <a:lnTo>
                  <a:pt x="24739" y="79679"/>
                </a:lnTo>
                <a:lnTo>
                  <a:pt x="24739" y="5613"/>
                </a:lnTo>
                <a:lnTo>
                  <a:pt x="19227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7" name="object 17"/>
          <p:cNvSpPr/>
          <p:nvPr/>
        </p:nvSpPr>
        <p:spPr>
          <a:xfrm>
            <a:off x="9281541" y="465687"/>
            <a:ext cx="24587" cy="50926"/>
          </a:xfrm>
          <a:custGeom>
            <a:avLst/>
            <a:gdLst/>
            <a:ahLst/>
            <a:cxnLst/>
            <a:rect l="l" t="t" r="r" b="b"/>
            <a:pathLst>
              <a:path w="24587" h="50926">
                <a:moveTo>
                  <a:pt x="19037" y="0"/>
                </a:moveTo>
                <a:lnTo>
                  <a:pt x="5486" y="0"/>
                </a:lnTo>
                <a:lnTo>
                  <a:pt x="0" y="5575"/>
                </a:lnTo>
                <a:lnTo>
                  <a:pt x="0" y="45415"/>
                </a:lnTo>
                <a:lnTo>
                  <a:pt x="5486" y="50927"/>
                </a:lnTo>
                <a:lnTo>
                  <a:pt x="19037" y="50927"/>
                </a:lnTo>
                <a:lnTo>
                  <a:pt x="24587" y="45415"/>
                </a:lnTo>
                <a:lnTo>
                  <a:pt x="24587" y="5575"/>
                </a:lnTo>
                <a:lnTo>
                  <a:pt x="19037" y="0"/>
                </a:lnTo>
                <a:close/>
              </a:path>
            </a:pathLst>
          </a:custGeom>
          <a:solidFill>
            <a:srgbClr val="00BC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8" name="object 18"/>
          <p:cNvSpPr/>
          <p:nvPr/>
        </p:nvSpPr>
        <p:spPr>
          <a:xfrm>
            <a:off x="0" y="1028700"/>
            <a:ext cx="3359149" cy="6743700"/>
          </a:xfrm>
          <a:custGeom>
            <a:avLst/>
            <a:gdLst/>
            <a:ahLst/>
            <a:cxnLst/>
            <a:rect l="l" t="t" r="r" b="b"/>
            <a:pathLst>
              <a:path w="3359149" h="6743700">
                <a:moveTo>
                  <a:pt x="0" y="0"/>
                </a:moveTo>
                <a:lnTo>
                  <a:pt x="0" y="6743700"/>
                </a:lnTo>
                <a:lnTo>
                  <a:pt x="3359149" y="6743700"/>
                </a:lnTo>
                <a:lnTo>
                  <a:pt x="3359121" y="195995"/>
                </a:lnTo>
                <a:lnTo>
                  <a:pt x="3358378" y="140388"/>
                </a:lnTo>
                <a:lnTo>
                  <a:pt x="3355578" y="96440"/>
                </a:lnTo>
                <a:lnTo>
                  <a:pt x="3344519" y="49377"/>
                </a:lnTo>
                <a:lnTo>
                  <a:pt x="3309772" y="14630"/>
                </a:lnTo>
                <a:lnTo>
                  <a:pt x="3262709" y="3571"/>
                </a:lnTo>
                <a:lnTo>
                  <a:pt x="3218761" y="771"/>
                </a:lnTo>
                <a:lnTo>
                  <a:pt x="0" y="0"/>
                </a:lnTo>
                <a:close/>
              </a:path>
            </a:pathLst>
          </a:custGeom>
          <a:solidFill>
            <a:srgbClr val="0D274D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19" name="object 19"/>
          <p:cNvSpPr txBox="1"/>
          <p:nvPr/>
        </p:nvSpPr>
        <p:spPr>
          <a:xfrm>
            <a:off x="444500" y="1310892"/>
            <a:ext cx="2758440" cy="1215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600" dirty="0">
                <a:solidFill>
                  <a:srgbClr val="74BE4A"/>
                </a:solidFill>
                <a:latin typeface="CiscoSansTT Light"/>
                <a:cs typeface="CiscoSansTT Light"/>
              </a:rPr>
              <a:t>Следующие шаги</a:t>
            </a:r>
          </a:p>
          <a:p>
            <a:pPr>
              <a:lnSpc>
                <a:spcPts val="700"/>
              </a:lnSpc>
              <a:spcBef>
                <a:spcPts val="40"/>
              </a:spcBef>
            </a:pPr>
            <a:endParaRPr sz="600" kern="0" dirty="0"/>
          </a:p>
          <a:p>
            <a:pPr marL="12700" marR="12700">
              <a:lnSpc>
                <a:spcPct val="108300"/>
              </a:lnSpc>
            </a:pP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Обратитесь к своему менеджеру по работе </a:t>
            </a:r>
            <a:br>
              <a:rPr lang="en-US" sz="900" dirty="0">
                <a:solidFill>
                  <a:srgbClr val="FFFFFF"/>
                </a:solidFill>
                <a:latin typeface="CiscoSansTT Light"/>
                <a:cs typeface="CiscoSansTT Light"/>
              </a:rPr>
            </a:b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с клиентами и узнайте о доступности услуги </a:t>
            </a:r>
            <a:br>
              <a:rPr lang="en-US" sz="900" dirty="0">
                <a:solidFill>
                  <a:srgbClr val="FFFFFF"/>
                </a:solidFill>
                <a:latin typeface="CiscoSansTT Light"/>
                <a:cs typeface="CiscoSansTT Light"/>
              </a:rPr>
            </a:b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в вашей стране и другую дополнительную информацию. Пройдите по ссылке </a:t>
            </a:r>
            <a:r>
              <a:rPr lang="ru-RU" sz="900" u="sng" dirty="0">
                <a:solidFill>
                  <a:schemeClr val="bg1"/>
                </a:solidFill>
                <a:latin typeface="CiscoSansTT Light"/>
                <a:cs typeface="CiscoSansTT Light"/>
                <a:hlinkClick r:id="rId3"/>
              </a:rPr>
              <a:t>https://www.cisco.com/go/supportservices</a:t>
            </a:r>
            <a:r>
              <a:rPr lang="ru-RU" sz="900" dirty="0">
                <a:solidFill>
                  <a:schemeClr val="bg1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и узнайте больше об услугах поддержки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Cisco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Customer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Experience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(CX)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Support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 </a:t>
            </a:r>
            <a:r>
              <a:rPr lang="ru-RU" sz="900" dirty="0" err="1">
                <a:solidFill>
                  <a:srgbClr val="FFFFFF"/>
                </a:solidFill>
                <a:latin typeface="CiscoSansTT Light"/>
                <a:cs typeface="CiscoSansTT Light"/>
              </a:rPr>
              <a:t>Services</a:t>
            </a:r>
            <a:r>
              <a:rPr lang="ru-RU" sz="900" dirty="0">
                <a:solidFill>
                  <a:srgbClr val="FFFFFF"/>
                </a:solidFill>
                <a:latin typeface="CiscoSansTT Light"/>
                <a:cs typeface="CiscoSansTT Light"/>
              </a:rPr>
              <a:t>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68701" y="1219200"/>
            <a:ext cx="5951522" cy="205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000" dirty="0">
                <a:solidFill>
                  <a:srgbClr val="58595B"/>
                </a:solidFill>
                <a:latin typeface="CiscoSansTT Light"/>
                <a:cs typeface="CiscoSansTT Light"/>
              </a:rPr>
              <a:t>Обслуживание на следующий календарный день поможет снизить риски, сократить время простоя и обеспечить бесперебойную работу.</a:t>
            </a:r>
          </a:p>
        </p:txBody>
      </p:sp>
      <p:sp>
        <p:nvSpPr>
          <p:cNvPr id="22" name="object 22"/>
          <p:cNvSpPr/>
          <p:nvPr/>
        </p:nvSpPr>
        <p:spPr>
          <a:xfrm>
            <a:off x="3840403" y="2385522"/>
            <a:ext cx="1526030" cy="256041"/>
          </a:xfrm>
          <a:custGeom>
            <a:avLst/>
            <a:gdLst/>
            <a:ahLst/>
            <a:cxnLst/>
            <a:rect l="l" t="t" r="r" b="b"/>
            <a:pathLst>
              <a:path w="1526030" h="256041">
                <a:moveTo>
                  <a:pt x="46675" y="256041"/>
                </a:moveTo>
                <a:lnTo>
                  <a:pt x="9990" y="238189"/>
                </a:lnTo>
                <a:lnTo>
                  <a:pt x="0" y="46534"/>
                </a:lnTo>
                <a:lnTo>
                  <a:pt x="2222" y="32374"/>
                </a:lnTo>
                <a:lnTo>
                  <a:pt x="29953" y="3105"/>
                </a:lnTo>
                <a:lnTo>
                  <a:pt x="1479354" y="0"/>
                </a:lnTo>
                <a:lnTo>
                  <a:pt x="1493557" y="2215"/>
                </a:lnTo>
                <a:lnTo>
                  <a:pt x="1522915" y="29862"/>
                </a:lnTo>
                <a:lnTo>
                  <a:pt x="1526030" y="209507"/>
                </a:lnTo>
                <a:lnTo>
                  <a:pt x="1523807" y="223662"/>
                </a:lnTo>
                <a:lnTo>
                  <a:pt x="1496077" y="252934"/>
                </a:lnTo>
                <a:lnTo>
                  <a:pt x="46675" y="256041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23" name="object 23"/>
          <p:cNvSpPr/>
          <p:nvPr/>
        </p:nvSpPr>
        <p:spPr>
          <a:xfrm>
            <a:off x="3840403" y="3439367"/>
            <a:ext cx="1526030" cy="256054"/>
          </a:xfrm>
          <a:custGeom>
            <a:avLst/>
            <a:gdLst/>
            <a:ahLst/>
            <a:cxnLst/>
            <a:rect l="l" t="t" r="r" b="b"/>
            <a:pathLst>
              <a:path w="1526030" h="256054">
                <a:moveTo>
                  <a:pt x="46675" y="256054"/>
                </a:moveTo>
                <a:lnTo>
                  <a:pt x="9990" y="238202"/>
                </a:lnTo>
                <a:lnTo>
                  <a:pt x="0" y="46534"/>
                </a:lnTo>
                <a:lnTo>
                  <a:pt x="2222" y="32374"/>
                </a:lnTo>
                <a:lnTo>
                  <a:pt x="29953" y="3105"/>
                </a:lnTo>
                <a:lnTo>
                  <a:pt x="1479354" y="0"/>
                </a:lnTo>
                <a:lnTo>
                  <a:pt x="1493557" y="2215"/>
                </a:lnTo>
                <a:lnTo>
                  <a:pt x="1522915" y="29862"/>
                </a:lnTo>
                <a:lnTo>
                  <a:pt x="1526030" y="209520"/>
                </a:lnTo>
                <a:lnTo>
                  <a:pt x="1523807" y="223675"/>
                </a:lnTo>
                <a:lnTo>
                  <a:pt x="1496077" y="252947"/>
                </a:lnTo>
                <a:lnTo>
                  <a:pt x="46675" y="256054"/>
                </a:lnTo>
                <a:close/>
              </a:path>
            </a:pathLst>
          </a:custGeom>
          <a:solidFill>
            <a:srgbClr val="02BA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24" name="object 24"/>
          <p:cNvSpPr txBox="1"/>
          <p:nvPr/>
        </p:nvSpPr>
        <p:spPr>
          <a:xfrm>
            <a:off x="3877458" y="2442085"/>
            <a:ext cx="1604908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800" spc="-30" dirty="0">
                <a:solidFill>
                  <a:srgbClr val="FFFFFF"/>
                </a:solidFill>
                <a:latin typeface="CiscoSansTT"/>
                <a:cs typeface="CiscoSansTT"/>
              </a:rPr>
              <a:t>Следующий календарный день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614927" y="2738952"/>
            <a:ext cx="197485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dirty="0">
                <a:solidFill>
                  <a:srgbClr val="13274B"/>
                </a:solidFill>
                <a:latin typeface="CiscoSansTT"/>
                <a:cs typeface="CiscoSansTT"/>
              </a:rPr>
              <a:t>Выходные и праздничные дни</a:t>
            </a:r>
          </a:p>
          <a:p>
            <a:pPr marL="15240" algn="ctr">
              <a:lnSpc>
                <a:spcPct val="100000"/>
              </a:lnSpc>
              <a:spcBef>
                <a:spcPts val="495"/>
              </a:spcBef>
            </a:pPr>
            <a:r>
              <a:rPr lang="ru-RU" sz="1400" dirty="0">
                <a:solidFill>
                  <a:srgbClr val="75BE49"/>
                </a:solidFill>
                <a:latin typeface="CiscoSansTT"/>
                <a:cs typeface="CiscoSansTT"/>
              </a:rPr>
              <a:t>Покрытие больше </a:t>
            </a:r>
            <a:br>
              <a:rPr lang="en-US" sz="1400" dirty="0">
                <a:solidFill>
                  <a:srgbClr val="75BE49"/>
                </a:solidFill>
                <a:latin typeface="CiscoSansTT"/>
                <a:cs typeface="CiscoSansTT"/>
              </a:rPr>
            </a:br>
            <a:r>
              <a:rPr lang="ru-RU" sz="1400" dirty="0">
                <a:solidFill>
                  <a:srgbClr val="75BE49"/>
                </a:solidFill>
                <a:latin typeface="CiscoSansTT"/>
                <a:cs typeface="CiscoSansTT"/>
              </a:rPr>
              <a:t>на 40%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45832" y="2906629"/>
            <a:ext cx="3374390" cy="223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>
                <a:solidFill>
                  <a:srgbClr val="75BE49"/>
                </a:solidFill>
                <a:latin typeface="CiscoSansTT"/>
                <a:cs typeface="CiscoSansTT"/>
              </a:rPr>
              <a:t>Полное покрытие, меньше время простоя, меньше резервного оборудования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869434" y="3490798"/>
            <a:ext cx="1513790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900" dirty="0">
                <a:solidFill>
                  <a:srgbClr val="FFFFFF"/>
                </a:solidFill>
                <a:latin typeface="CiscoSansTT"/>
                <a:cs typeface="CiscoSansTT"/>
              </a:rPr>
              <a:t>Следующий рабочий день</a:t>
            </a:r>
          </a:p>
        </p:txBody>
      </p:sp>
      <p:sp>
        <p:nvSpPr>
          <p:cNvPr id="28" name="object 28"/>
          <p:cNvSpPr/>
          <p:nvPr/>
        </p:nvSpPr>
        <p:spPr>
          <a:xfrm>
            <a:off x="6158779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5" y="274049"/>
                </a:lnTo>
                <a:lnTo>
                  <a:pt x="126802" y="273315"/>
                </a:lnTo>
                <a:lnTo>
                  <a:pt x="84423" y="262730"/>
                </a:lnTo>
                <a:lnTo>
                  <a:pt x="48714" y="241144"/>
                </a:lnTo>
                <a:lnTo>
                  <a:pt x="21503" y="210581"/>
                </a:lnTo>
                <a:lnTo>
                  <a:pt x="4617" y="173063"/>
                </a:lnTo>
                <a:lnTo>
                  <a:pt x="0" y="145186"/>
                </a:lnTo>
                <a:lnTo>
                  <a:pt x="684" y="129484"/>
                </a:lnTo>
                <a:lnTo>
                  <a:pt x="10946" y="86240"/>
                </a:lnTo>
                <a:lnTo>
                  <a:pt x="32002" y="50033"/>
                </a:lnTo>
                <a:lnTo>
                  <a:pt x="61898" y="22456"/>
                </a:lnTo>
                <a:lnTo>
                  <a:pt x="98683" y="5102"/>
                </a:lnTo>
                <a:lnTo>
                  <a:pt x="126069" y="0"/>
                </a:lnTo>
                <a:lnTo>
                  <a:pt x="142171" y="628"/>
                </a:lnTo>
                <a:lnTo>
                  <a:pt x="186315" y="10542"/>
                </a:lnTo>
                <a:lnTo>
                  <a:pt x="223109" y="31029"/>
                </a:lnTo>
                <a:lnTo>
                  <a:pt x="251131" y="60202"/>
                </a:lnTo>
                <a:lnTo>
                  <a:pt x="268960" y="96172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29" name="object 29"/>
          <p:cNvSpPr txBox="1"/>
          <p:nvPr/>
        </p:nvSpPr>
        <p:spPr>
          <a:xfrm>
            <a:off x="6204075" y="2427028"/>
            <a:ext cx="184478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Пн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12783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7" y="179385"/>
                </a:lnTo>
                <a:lnTo>
                  <a:pt x="249612" y="216515"/>
                </a:lnTo>
                <a:lnTo>
                  <a:pt x="220863" y="246087"/>
                </a:lnTo>
                <a:lnTo>
                  <a:pt x="184312" y="265974"/>
                </a:lnTo>
                <a:lnTo>
                  <a:pt x="142094" y="274049"/>
                </a:lnTo>
                <a:lnTo>
                  <a:pt x="126801" y="273315"/>
                </a:lnTo>
                <a:lnTo>
                  <a:pt x="84423" y="262730"/>
                </a:lnTo>
                <a:lnTo>
                  <a:pt x="48714" y="241144"/>
                </a:lnTo>
                <a:lnTo>
                  <a:pt x="21503" y="210580"/>
                </a:lnTo>
                <a:lnTo>
                  <a:pt x="4617" y="173062"/>
                </a:lnTo>
                <a:lnTo>
                  <a:pt x="0" y="145186"/>
                </a:lnTo>
                <a:lnTo>
                  <a:pt x="684" y="129483"/>
                </a:lnTo>
                <a:lnTo>
                  <a:pt x="10946" y="86240"/>
                </a:lnTo>
                <a:lnTo>
                  <a:pt x="32002" y="50033"/>
                </a:lnTo>
                <a:lnTo>
                  <a:pt x="61899" y="22456"/>
                </a:lnTo>
                <a:lnTo>
                  <a:pt x="98684" y="5102"/>
                </a:lnTo>
                <a:lnTo>
                  <a:pt x="126069" y="0"/>
                </a:lnTo>
                <a:lnTo>
                  <a:pt x="142169" y="628"/>
                </a:lnTo>
                <a:lnTo>
                  <a:pt x="186309" y="10542"/>
                </a:lnTo>
                <a:lnTo>
                  <a:pt x="223104" y="31030"/>
                </a:lnTo>
                <a:lnTo>
                  <a:pt x="251128" y="60203"/>
                </a:lnTo>
                <a:lnTo>
                  <a:pt x="268959" y="96173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31" name="object 31"/>
          <p:cNvSpPr txBox="1"/>
          <p:nvPr/>
        </p:nvSpPr>
        <p:spPr>
          <a:xfrm>
            <a:off x="6647793" y="2427028"/>
            <a:ext cx="205388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>
                <a:solidFill>
                  <a:srgbClr val="13274B"/>
                </a:solidFill>
                <a:latin typeface="CiscoSansTT"/>
                <a:cs typeface="CiscoSansTT"/>
              </a:rPr>
              <a:t>Вт</a:t>
            </a:r>
          </a:p>
        </p:txBody>
      </p:sp>
      <p:sp>
        <p:nvSpPr>
          <p:cNvPr id="32" name="object 32"/>
          <p:cNvSpPr/>
          <p:nvPr/>
        </p:nvSpPr>
        <p:spPr>
          <a:xfrm>
            <a:off x="7075537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3"/>
                </a:moveTo>
                <a:lnTo>
                  <a:pt x="268429" y="179385"/>
                </a:lnTo>
                <a:lnTo>
                  <a:pt x="249619" y="216515"/>
                </a:lnTo>
                <a:lnTo>
                  <a:pt x="220874" y="246087"/>
                </a:lnTo>
                <a:lnTo>
                  <a:pt x="184322" y="265974"/>
                </a:lnTo>
                <a:lnTo>
                  <a:pt x="142095" y="274049"/>
                </a:lnTo>
                <a:lnTo>
                  <a:pt x="126807" y="273315"/>
                </a:lnTo>
                <a:lnTo>
                  <a:pt x="84434" y="262730"/>
                </a:lnTo>
                <a:lnTo>
                  <a:pt x="48725" y="241145"/>
                </a:lnTo>
                <a:lnTo>
                  <a:pt x="21510" y="210581"/>
                </a:lnTo>
                <a:lnTo>
                  <a:pt x="4619" y="173063"/>
                </a:lnTo>
                <a:lnTo>
                  <a:pt x="0" y="145187"/>
                </a:lnTo>
                <a:lnTo>
                  <a:pt x="684" y="129484"/>
                </a:lnTo>
                <a:lnTo>
                  <a:pt x="10950" y="86240"/>
                </a:lnTo>
                <a:lnTo>
                  <a:pt x="32010" y="50033"/>
                </a:lnTo>
                <a:lnTo>
                  <a:pt x="61910" y="22456"/>
                </a:lnTo>
                <a:lnTo>
                  <a:pt x="98692" y="5102"/>
                </a:lnTo>
                <a:lnTo>
                  <a:pt x="126071" y="0"/>
                </a:lnTo>
                <a:lnTo>
                  <a:pt x="142175" y="628"/>
                </a:lnTo>
                <a:lnTo>
                  <a:pt x="186322" y="10542"/>
                </a:lnTo>
                <a:lnTo>
                  <a:pt x="223115" y="31030"/>
                </a:lnTo>
                <a:lnTo>
                  <a:pt x="251135" y="60204"/>
                </a:lnTo>
                <a:lnTo>
                  <a:pt x="268961" y="96174"/>
                </a:lnTo>
                <a:lnTo>
                  <a:pt x="275172" y="136823"/>
                </a:lnTo>
              </a:path>
            </a:pathLst>
          </a:custGeom>
          <a:ln w="12945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33" name="object 33"/>
          <p:cNvSpPr txBox="1"/>
          <p:nvPr/>
        </p:nvSpPr>
        <p:spPr>
          <a:xfrm>
            <a:off x="7115752" y="2427028"/>
            <a:ext cx="195048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>
                <a:solidFill>
                  <a:srgbClr val="13274B"/>
                </a:solidFill>
                <a:latin typeface="CiscoSansTT"/>
                <a:cs typeface="CiscoSansTT"/>
              </a:rPr>
              <a:t>Ср</a:t>
            </a:r>
          </a:p>
        </p:txBody>
      </p:sp>
      <p:sp>
        <p:nvSpPr>
          <p:cNvPr id="34" name="object 34"/>
          <p:cNvSpPr/>
          <p:nvPr/>
        </p:nvSpPr>
        <p:spPr>
          <a:xfrm>
            <a:off x="7548245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4" y="274049"/>
                </a:lnTo>
                <a:lnTo>
                  <a:pt x="126804" y="273315"/>
                </a:lnTo>
                <a:lnTo>
                  <a:pt x="84429" y="262730"/>
                </a:lnTo>
                <a:lnTo>
                  <a:pt x="48719" y="241144"/>
                </a:lnTo>
                <a:lnTo>
                  <a:pt x="21506" y="210581"/>
                </a:lnTo>
                <a:lnTo>
                  <a:pt x="4618" y="173063"/>
                </a:lnTo>
                <a:lnTo>
                  <a:pt x="0" y="145186"/>
                </a:lnTo>
                <a:lnTo>
                  <a:pt x="684" y="129484"/>
                </a:lnTo>
                <a:lnTo>
                  <a:pt x="10948" y="86240"/>
                </a:lnTo>
                <a:lnTo>
                  <a:pt x="32006" y="50033"/>
                </a:lnTo>
                <a:lnTo>
                  <a:pt x="61904" y="22456"/>
                </a:lnTo>
                <a:lnTo>
                  <a:pt x="98688" y="5102"/>
                </a:lnTo>
                <a:lnTo>
                  <a:pt x="126070" y="0"/>
                </a:lnTo>
                <a:lnTo>
                  <a:pt x="142172" y="628"/>
                </a:lnTo>
                <a:lnTo>
                  <a:pt x="186316" y="10542"/>
                </a:lnTo>
                <a:lnTo>
                  <a:pt x="223109" y="31030"/>
                </a:lnTo>
                <a:lnTo>
                  <a:pt x="251132" y="60203"/>
                </a:lnTo>
                <a:lnTo>
                  <a:pt x="268960" y="96173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35" name="object 35"/>
          <p:cNvSpPr txBox="1"/>
          <p:nvPr/>
        </p:nvSpPr>
        <p:spPr>
          <a:xfrm>
            <a:off x="7594622" y="2427028"/>
            <a:ext cx="18224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>
                <a:solidFill>
                  <a:srgbClr val="13274B"/>
                </a:solidFill>
                <a:latin typeface="CiscoSansTT"/>
                <a:cs typeface="CiscoSansTT"/>
              </a:rPr>
              <a:t>Чт</a:t>
            </a:r>
          </a:p>
        </p:txBody>
      </p:sp>
      <p:sp>
        <p:nvSpPr>
          <p:cNvPr id="36" name="object 36"/>
          <p:cNvSpPr/>
          <p:nvPr/>
        </p:nvSpPr>
        <p:spPr>
          <a:xfrm>
            <a:off x="8007301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4" y="274049"/>
                </a:lnTo>
                <a:lnTo>
                  <a:pt x="126804" y="273315"/>
                </a:lnTo>
                <a:lnTo>
                  <a:pt x="84429" y="262730"/>
                </a:lnTo>
                <a:lnTo>
                  <a:pt x="48719" y="241144"/>
                </a:lnTo>
                <a:lnTo>
                  <a:pt x="21506" y="210581"/>
                </a:lnTo>
                <a:lnTo>
                  <a:pt x="4618" y="173063"/>
                </a:lnTo>
                <a:lnTo>
                  <a:pt x="0" y="145186"/>
                </a:lnTo>
                <a:lnTo>
                  <a:pt x="684" y="129484"/>
                </a:lnTo>
                <a:lnTo>
                  <a:pt x="10948" y="86240"/>
                </a:lnTo>
                <a:lnTo>
                  <a:pt x="32006" y="50033"/>
                </a:lnTo>
                <a:lnTo>
                  <a:pt x="61904" y="22456"/>
                </a:lnTo>
                <a:lnTo>
                  <a:pt x="98688" y="5102"/>
                </a:lnTo>
                <a:lnTo>
                  <a:pt x="126070" y="0"/>
                </a:lnTo>
                <a:lnTo>
                  <a:pt x="142172" y="628"/>
                </a:lnTo>
                <a:lnTo>
                  <a:pt x="186316" y="10542"/>
                </a:lnTo>
                <a:lnTo>
                  <a:pt x="223109" y="31030"/>
                </a:lnTo>
                <a:lnTo>
                  <a:pt x="251132" y="60203"/>
                </a:lnTo>
                <a:lnTo>
                  <a:pt x="268960" y="96173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37" name="object 37"/>
          <p:cNvSpPr txBox="1"/>
          <p:nvPr/>
        </p:nvSpPr>
        <p:spPr>
          <a:xfrm>
            <a:off x="8026069" y="2427028"/>
            <a:ext cx="237804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Пт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57672" y="2376709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5" y="274049"/>
                </a:lnTo>
                <a:lnTo>
                  <a:pt x="126802" y="273315"/>
                </a:lnTo>
                <a:lnTo>
                  <a:pt x="84423" y="262730"/>
                </a:lnTo>
                <a:lnTo>
                  <a:pt x="48714" y="241144"/>
                </a:lnTo>
                <a:lnTo>
                  <a:pt x="21503" y="210581"/>
                </a:lnTo>
                <a:lnTo>
                  <a:pt x="4617" y="173063"/>
                </a:lnTo>
                <a:lnTo>
                  <a:pt x="0" y="145186"/>
                </a:lnTo>
                <a:lnTo>
                  <a:pt x="684" y="129484"/>
                </a:lnTo>
                <a:lnTo>
                  <a:pt x="10946" y="86240"/>
                </a:lnTo>
                <a:lnTo>
                  <a:pt x="32002" y="50033"/>
                </a:lnTo>
                <a:lnTo>
                  <a:pt x="61898" y="22456"/>
                </a:lnTo>
                <a:lnTo>
                  <a:pt x="98683" y="5102"/>
                </a:lnTo>
                <a:lnTo>
                  <a:pt x="126069" y="0"/>
                </a:lnTo>
                <a:lnTo>
                  <a:pt x="142171" y="628"/>
                </a:lnTo>
                <a:lnTo>
                  <a:pt x="186315" y="10542"/>
                </a:lnTo>
                <a:lnTo>
                  <a:pt x="223109" y="31029"/>
                </a:lnTo>
                <a:lnTo>
                  <a:pt x="251131" y="60202"/>
                </a:lnTo>
                <a:lnTo>
                  <a:pt x="268960" y="96172"/>
                </a:lnTo>
                <a:lnTo>
                  <a:pt x="275172" y="136824"/>
                </a:lnTo>
              </a:path>
            </a:pathLst>
          </a:custGeom>
          <a:ln w="25891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39" name="object 39"/>
          <p:cNvSpPr txBox="1"/>
          <p:nvPr/>
        </p:nvSpPr>
        <p:spPr>
          <a:xfrm>
            <a:off x="8457518" y="2427028"/>
            <a:ext cx="275326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Сб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926644" y="2376710"/>
            <a:ext cx="275185" cy="274048"/>
          </a:xfrm>
          <a:custGeom>
            <a:avLst/>
            <a:gdLst/>
            <a:ahLst/>
            <a:cxnLst/>
            <a:rect l="l" t="t" r="r" b="b"/>
            <a:pathLst>
              <a:path w="275185" h="274048">
                <a:moveTo>
                  <a:pt x="275185" y="136823"/>
                </a:moveTo>
                <a:lnTo>
                  <a:pt x="268441" y="179383"/>
                </a:lnTo>
                <a:lnTo>
                  <a:pt x="249630" y="216512"/>
                </a:lnTo>
                <a:lnTo>
                  <a:pt x="220883" y="246083"/>
                </a:lnTo>
                <a:lnTo>
                  <a:pt x="184331" y="265971"/>
                </a:lnTo>
                <a:lnTo>
                  <a:pt x="142105" y="274048"/>
                </a:lnTo>
                <a:lnTo>
                  <a:pt x="126816" y="273314"/>
                </a:lnTo>
                <a:lnTo>
                  <a:pt x="84440" y="262730"/>
                </a:lnTo>
                <a:lnTo>
                  <a:pt x="48729" y="241146"/>
                </a:lnTo>
                <a:lnTo>
                  <a:pt x="21512" y="210585"/>
                </a:lnTo>
                <a:lnTo>
                  <a:pt x="4621" y="173069"/>
                </a:lnTo>
                <a:lnTo>
                  <a:pt x="0" y="145195"/>
                </a:lnTo>
                <a:lnTo>
                  <a:pt x="684" y="129491"/>
                </a:lnTo>
                <a:lnTo>
                  <a:pt x="10949" y="86245"/>
                </a:lnTo>
                <a:lnTo>
                  <a:pt x="32008" y="50037"/>
                </a:lnTo>
                <a:lnTo>
                  <a:pt x="61905" y="22458"/>
                </a:lnTo>
                <a:lnTo>
                  <a:pt x="98686" y="5103"/>
                </a:lnTo>
                <a:lnTo>
                  <a:pt x="126064" y="0"/>
                </a:lnTo>
                <a:lnTo>
                  <a:pt x="142168" y="628"/>
                </a:lnTo>
                <a:lnTo>
                  <a:pt x="186316" y="10540"/>
                </a:lnTo>
                <a:lnTo>
                  <a:pt x="223113" y="31025"/>
                </a:lnTo>
                <a:lnTo>
                  <a:pt x="251138" y="60195"/>
                </a:lnTo>
                <a:lnTo>
                  <a:pt x="268968" y="96161"/>
                </a:lnTo>
                <a:lnTo>
                  <a:pt x="275185" y="136823"/>
                </a:lnTo>
              </a:path>
            </a:pathLst>
          </a:custGeom>
          <a:ln w="25891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1" name="object 41"/>
          <p:cNvSpPr txBox="1"/>
          <p:nvPr/>
        </p:nvSpPr>
        <p:spPr>
          <a:xfrm>
            <a:off x="8969945" y="2427028"/>
            <a:ext cx="188595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Вс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427520" y="2515388"/>
            <a:ext cx="136642" cy="0"/>
          </a:xfrm>
          <a:custGeom>
            <a:avLst/>
            <a:gdLst/>
            <a:ahLst/>
            <a:cxnLst/>
            <a:rect l="l" t="t" r="r" b="b"/>
            <a:pathLst>
              <a:path w="136642">
                <a:moveTo>
                  <a:pt x="0" y="0"/>
                </a:moveTo>
                <a:lnTo>
                  <a:pt x="136642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3" name="object 43"/>
          <p:cNvSpPr/>
          <p:nvPr/>
        </p:nvSpPr>
        <p:spPr>
          <a:xfrm>
            <a:off x="6554706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4" name="object 44"/>
          <p:cNvSpPr/>
          <p:nvPr/>
        </p:nvSpPr>
        <p:spPr>
          <a:xfrm>
            <a:off x="6892148" y="2515388"/>
            <a:ext cx="136616" cy="0"/>
          </a:xfrm>
          <a:custGeom>
            <a:avLst/>
            <a:gdLst/>
            <a:ahLst/>
            <a:cxnLst/>
            <a:rect l="l" t="t" r="r" b="b"/>
            <a:pathLst>
              <a:path w="136616">
                <a:moveTo>
                  <a:pt x="0" y="0"/>
                </a:moveTo>
                <a:lnTo>
                  <a:pt x="136616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5" name="object 45"/>
          <p:cNvSpPr/>
          <p:nvPr/>
        </p:nvSpPr>
        <p:spPr>
          <a:xfrm>
            <a:off x="7019309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6" name="object 46"/>
          <p:cNvSpPr/>
          <p:nvPr/>
        </p:nvSpPr>
        <p:spPr>
          <a:xfrm>
            <a:off x="7350711" y="2515388"/>
            <a:ext cx="144745" cy="0"/>
          </a:xfrm>
          <a:custGeom>
            <a:avLst/>
            <a:gdLst/>
            <a:ahLst/>
            <a:cxnLst/>
            <a:rect l="l" t="t" r="r" b="b"/>
            <a:pathLst>
              <a:path w="144745">
                <a:moveTo>
                  <a:pt x="0" y="0"/>
                </a:moveTo>
                <a:lnTo>
                  <a:pt x="144745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7" name="object 47"/>
          <p:cNvSpPr/>
          <p:nvPr/>
        </p:nvSpPr>
        <p:spPr>
          <a:xfrm>
            <a:off x="7485999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8" name="object 48"/>
          <p:cNvSpPr/>
          <p:nvPr/>
        </p:nvSpPr>
        <p:spPr>
          <a:xfrm>
            <a:off x="7815834" y="2515388"/>
            <a:ext cx="144694" cy="0"/>
          </a:xfrm>
          <a:custGeom>
            <a:avLst/>
            <a:gdLst/>
            <a:ahLst/>
            <a:cxnLst/>
            <a:rect l="l" t="t" r="r" b="b"/>
            <a:pathLst>
              <a:path w="144694">
                <a:moveTo>
                  <a:pt x="0" y="0"/>
                </a:moveTo>
                <a:lnTo>
                  <a:pt x="144694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49" name="object 49"/>
          <p:cNvSpPr/>
          <p:nvPr/>
        </p:nvSpPr>
        <p:spPr>
          <a:xfrm>
            <a:off x="7951070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0" name="object 50"/>
          <p:cNvSpPr/>
          <p:nvPr/>
        </p:nvSpPr>
        <p:spPr>
          <a:xfrm>
            <a:off x="8276435" y="2515388"/>
            <a:ext cx="134464" cy="0"/>
          </a:xfrm>
          <a:custGeom>
            <a:avLst/>
            <a:gdLst/>
            <a:ahLst/>
            <a:cxnLst/>
            <a:rect l="l" t="t" r="r" b="b"/>
            <a:pathLst>
              <a:path w="134464">
                <a:moveTo>
                  <a:pt x="0" y="0"/>
                </a:moveTo>
                <a:lnTo>
                  <a:pt x="134464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1" name="object 51"/>
          <p:cNvSpPr/>
          <p:nvPr/>
        </p:nvSpPr>
        <p:spPr>
          <a:xfrm>
            <a:off x="8401442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2" name="object 52"/>
          <p:cNvSpPr/>
          <p:nvPr/>
        </p:nvSpPr>
        <p:spPr>
          <a:xfrm>
            <a:off x="8737960" y="2515388"/>
            <a:ext cx="141906" cy="0"/>
          </a:xfrm>
          <a:custGeom>
            <a:avLst/>
            <a:gdLst/>
            <a:ahLst/>
            <a:cxnLst/>
            <a:rect l="l" t="t" r="r" b="b"/>
            <a:pathLst>
              <a:path w="141906">
                <a:moveTo>
                  <a:pt x="0" y="0"/>
                </a:moveTo>
                <a:lnTo>
                  <a:pt x="141906" y="0"/>
                </a:lnTo>
              </a:path>
            </a:pathLst>
          </a:custGeom>
          <a:ln w="12926">
            <a:solidFill>
              <a:srgbClr val="75BE4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3" name="object 53"/>
          <p:cNvSpPr/>
          <p:nvPr/>
        </p:nvSpPr>
        <p:spPr>
          <a:xfrm>
            <a:off x="8870413" y="2483166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75BE49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4" name="object 54"/>
          <p:cNvSpPr/>
          <p:nvPr/>
        </p:nvSpPr>
        <p:spPr>
          <a:xfrm>
            <a:off x="6157615" y="3430570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5" y="274049"/>
                </a:lnTo>
                <a:lnTo>
                  <a:pt x="126802" y="273315"/>
                </a:lnTo>
                <a:lnTo>
                  <a:pt x="84423" y="262730"/>
                </a:lnTo>
                <a:lnTo>
                  <a:pt x="48714" y="241144"/>
                </a:lnTo>
                <a:lnTo>
                  <a:pt x="21503" y="210581"/>
                </a:lnTo>
                <a:lnTo>
                  <a:pt x="4617" y="173063"/>
                </a:lnTo>
                <a:lnTo>
                  <a:pt x="0" y="145186"/>
                </a:lnTo>
                <a:lnTo>
                  <a:pt x="684" y="129481"/>
                </a:lnTo>
                <a:lnTo>
                  <a:pt x="10946" y="86235"/>
                </a:lnTo>
                <a:lnTo>
                  <a:pt x="32002" y="50028"/>
                </a:lnTo>
                <a:lnTo>
                  <a:pt x="61898" y="22453"/>
                </a:lnTo>
                <a:lnTo>
                  <a:pt x="98683" y="5101"/>
                </a:lnTo>
                <a:lnTo>
                  <a:pt x="126069" y="0"/>
                </a:lnTo>
                <a:lnTo>
                  <a:pt x="142171" y="628"/>
                </a:lnTo>
                <a:lnTo>
                  <a:pt x="186315" y="10540"/>
                </a:lnTo>
                <a:lnTo>
                  <a:pt x="223109" y="31025"/>
                </a:lnTo>
                <a:lnTo>
                  <a:pt x="251131" y="60197"/>
                </a:lnTo>
                <a:lnTo>
                  <a:pt x="268960" y="96168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5" name="object 55"/>
          <p:cNvSpPr txBox="1"/>
          <p:nvPr/>
        </p:nvSpPr>
        <p:spPr>
          <a:xfrm>
            <a:off x="6176200" y="3480888"/>
            <a:ext cx="237924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Пн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611632" y="3430569"/>
            <a:ext cx="275173" cy="274050"/>
          </a:xfrm>
          <a:custGeom>
            <a:avLst/>
            <a:gdLst/>
            <a:ahLst/>
            <a:cxnLst/>
            <a:rect l="l" t="t" r="r" b="b"/>
            <a:pathLst>
              <a:path w="275173" h="274050">
                <a:moveTo>
                  <a:pt x="275173" y="136824"/>
                </a:moveTo>
                <a:lnTo>
                  <a:pt x="268427" y="179384"/>
                </a:lnTo>
                <a:lnTo>
                  <a:pt x="249614" y="216513"/>
                </a:lnTo>
                <a:lnTo>
                  <a:pt x="220865" y="246085"/>
                </a:lnTo>
                <a:lnTo>
                  <a:pt x="184313" y="265972"/>
                </a:lnTo>
                <a:lnTo>
                  <a:pt x="142092" y="274050"/>
                </a:lnTo>
                <a:lnTo>
                  <a:pt x="126800" y="273316"/>
                </a:lnTo>
                <a:lnTo>
                  <a:pt x="84422" y="262731"/>
                </a:lnTo>
                <a:lnTo>
                  <a:pt x="48713" y="241145"/>
                </a:lnTo>
                <a:lnTo>
                  <a:pt x="21502" y="210581"/>
                </a:lnTo>
                <a:lnTo>
                  <a:pt x="4617" y="173062"/>
                </a:lnTo>
                <a:lnTo>
                  <a:pt x="0" y="145185"/>
                </a:lnTo>
                <a:lnTo>
                  <a:pt x="684" y="129480"/>
                </a:lnTo>
                <a:lnTo>
                  <a:pt x="10947" y="86232"/>
                </a:lnTo>
                <a:lnTo>
                  <a:pt x="32004" y="50025"/>
                </a:lnTo>
                <a:lnTo>
                  <a:pt x="61901" y="22450"/>
                </a:lnTo>
                <a:lnTo>
                  <a:pt x="98685" y="5099"/>
                </a:lnTo>
                <a:lnTo>
                  <a:pt x="126068" y="0"/>
                </a:lnTo>
                <a:lnTo>
                  <a:pt x="142168" y="628"/>
                </a:lnTo>
                <a:lnTo>
                  <a:pt x="186309" y="10541"/>
                </a:lnTo>
                <a:lnTo>
                  <a:pt x="223103" y="31026"/>
                </a:lnTo>
                <a:lnTo>
                  <a:pt x="251128" y="60198"/>
                </a:lnTo>
                <a:lnTo>
                  <a:pt x="268959" y="96169"/>
                </a:lnTo>
                <a:lnTo>
                  <a:pt x="275173" y="136824"/>
                </a:lnTo>
              </a:path>
            </a:pathLst>
          </a:custGeom>
          <a:ln w="12945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7" name="object 57"/>
          <p:cNvSpPr txBox="1"/>
          <p:nvPr/>
        </p:nvSpPr>
        <p:spPr>
          <a:xfrm>
            <a:off x="6660099" y="3480888"/>
            <a:ext cx="178444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>
                <a:solidFill>
                  <a:srgbClr val="13274B"/>
                </a:solidFill>
                <a:latin typeface="CiscoSansTT"/>
                <a:cs typeface="CiscoSansTT"/>
              </a:rPr>
              <a:t>Вт</a:t>
            </a:r>
          </a:p>
        </p:txBody>
      </p:sp>
      <p:sp>
        <p:nvSpPr>
          <p:cNvPr id="58" name="object 58"/>
          <p:cNvSpPr/>
          <p:nvPr/>
        </p:nvSpPr>
        <p:spPr>
          <a:xfrm>
            <a:off x="7074374" y="3430571"/>
            <a:ext cx="275197" cy="274047"/>
          </a:xfrm>
          <a:custGeom>
            <a:avLst/>
            <a:gdLst/>
            <a:ahLst/>
            <a:cxnLst/>
            <a:rect l="l" t="t" r="r" b="b"/>
            <a:pathLst>
              <a:path w="275197" h="274047">
                <a:moveTo>
                  <a:pt x="275197" y="136822"/>
                </a:moveTo>
                <a:lnTo>
                  <a:pt x="268454" y="179380"/>
                </a:lnTo>
                <a:lnTo>
                  <a:pt x="249644" y="216508"/>
                </a:lnTo>
                <a:lnTo>
                  <a:pt x="220897" y="246079"/>
                </a:lnTo>
                <a:lnTo>
                  <a:pt x="184344" y="265968"/>
                </a:lnTo>
                <a:lnTo>
                  <a:pt x="142116" y="274047"/>
                </a:lnTo>
                <a:lnTo>
                  <a:pt x="126825" y="273314"/>
                </a:lnTo>
                <a:lnTo>
                  <a:pt x="84447" y="262731"/>
                </a:lnTo>
                <a:lnTo>
                  <a:pt x="48734" y="241148"/>
                </a:lnTo>
                <a:lnTo>
                  <a:pt x="21516" y="210589"/>
                </a:lnTo>
                <a:lnTo>
                  <a:pt x="4622" y="173076"/>
                </a:lnTo>
                <a:lnTo>
                  <a:pt x="0" y="145203"/>
                </a:lnTo>
                <a:lnTo>
                  <a:pt x="684" y="129496"/>
                </a:lnTo>
                <a:lnTo>
                  <a:pt x="10948" y="86245"/>
                </a:lnTo>
                <a:lnTo>
                  <a:pt x="32005" y="50035"/>
                </a:lnTo>
                <a:lnTo>
                  <a:pt x="61901" y="22458"/>
                </a:lnTo>
                <a:lnTo>
                  <a:pt x="98679" y="5104"/>
                </a:lnTo>
                <a:lnTo>
                  <a:pt x="126056" y="0"/>
                </a:lnTo>
                <a:lnTo>
                  <a:pt x="142163" y="627"/>
                </a:lnTo>
                <a:lnTo>
                  <a:pt x="186316" y="10536"/>
                </a:lnTo>
                <a:lnTo>
                  <a:pt x="223116" y="31016"/>
                </a:lnTo>
                <a:lnTo>
                  <a:pt x="251143" y="60181"/>
                </a:lnTo>
                <a:lnTo>
                  <a:pt x="268977" y="96143"/>
                </a:lnTo>
                <a:lnTo>
                  <a:pt x="275197" y="136822"/>
                </a:lnTo>
              </a:path>
            </a:pathLst>
          </a:custGeom>
          <a:ln w="12945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59" name="object 59"/>
          <p:cNvSpPr txBox="1"/>
          <p:nvPr/>
        </p:nvSpPr>
        <p:spPr>
          <a:xfrm>
            <a:off x="7082527" y="3480888"/>
            <a:ext cx="259168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>
                <a:solidFill>
                  <a:srgbClr val="13274B"/>
                </a:solidFill>
                <a:latin typeface="CiscoSansTT"/>
                <a:cs typeface="CiscoSansTT"/>
              </a:rPr>
              <a:t>Ср</a:t>
            </a:r>
          </a:p>
        </p:txBody>
      </p:sp>
      <p:sp>
        <p:nvSpPr>
          <p:cNvPr id="60" name="object 60"/>
          <p:cNvSpPr/>
          <p:nvPr/>
        </p:nvSpPr>
        <p:spPr>
          <a:xfrm>
            <a:off x="7547079" y="3430570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4" y="274049"/>
                </a:lnTo>
                <a:lnTo>
                  <a:pt x="126806" y="273315"/>
                </a:lnTo>
                <a:lnTo>
                  <a:pt x="84434" y="262730"/>
                </a:lnTo>
                <a:lnTo>
                  <a:pt x="48725" y="241144"/>
                </a:lnTo>
                <a:lnTo>
                  <a:pt x="21509" y="210581"/>
                </a:lnTo>
                <a:lnTo>
                  <a:pt x="4619" y="173063"/>
                </a:lnTo>
                <a:lnTo>
                  <a:pt x="0" y="145186"/>
                </a:lnTo>
                <a:lnTo>
                  <a:pt x="684" y="129481"/>
                </a:lnTo>
                <a:lnTo>
                  <a:pt x="10950" y="86235"/>
                </a:lnTo>
                <a:lnTo>
                  <a:pt x="32010" y="50028"/>
                </a:lnTo>
                <a:lnTo>
                  <a:pt x="61910" y="22453"/>
                </a:lnTo>
                <a:lnTo>
                  <a:pt x="98692" y="5101"/>
                </a:lnTo>
                <a:lnTo>
                  <a:pt x="126072" y="0"/>
                </a:lnTo>
                <a:lnTo>
                  <a:pt x="142174" y="628"/>
                </a:lnTo>
                <a:lnTo>
                  <a:pt x="186317" y="10540"/>
                </a:lnTo>
                <a:lnTo>
                  <a:pt x="223110" y="31026"/>
                </a:lnTo>
                <a:lnTo>
                  <a:pt x="251132" y="60198"/>
                </a:lnTo>
                <a:lnTo>
                  <a:pt x="268960" y="96170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1" name="object 61"/>
          <p:cNvSpPr txBox="1"/>
          <p:nvPr/>
        </p:nvSpPr>
        <p:spPr>
          <a:xfrm>
            <a:off x="7532161" y="3480888"/>
            <a:ext cx="304842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>
                <a:solidFill>
                  <a:srgbClr val="13274B"/>
                </a:solidFill>
                <a:latin typeface="CiscoSansTT"/>
                <a:cs typeface="CiscoSansTT"/>
              </a:rPr>
              <a:t>Чт</a:t>
            </a:r>
          </a:p>
        </p:txBody>
      </p:sp>
      <p:sp>
        <p:nvSpPr>
          <p:cNvPr id="62" name="object 62"/>
          <p:cNvSpPr/>
          <p:nvPr/>
        </p:nvSpPr>
        <p:spPr>
          <a:xfrm>
            <a:off x="8006136" y="3430570"/>
            <a:ext cx="275172" cy="274049"/>
          </a:xfrm>
          <a:custGeom>
            <a:avLst/>
            <a:gdLst/>
            <a:ahLst/>
            <a:cxnLst/>
            <a:rect l="l" t="t" r="r" b="b"/>
            <a:pathLst>
              <a:path w="275172" h="274049">
                <a:moveTo>
                  <a:pt x="275172" y="136824"/>
                </a:moveTo>
                <a:lnTo>
                  <a:pt x="268428" y="179385"/>
                </a:lnTo>
                <a:lnTo>
                  <a:pt x="249616" y="216515"/>
                </a:lnTo>
                <a:lnTo>
                  <a:pt x="220868" y="246087"/>
                </a:lnTo>
                <a:lnTo>
                  <a:pt x="184317" y="265974"/>
                </a:lnTo>
                <a:lnTo>
                  <a:pt x="142094" y="274049"/>
                </a:lnTo>
                <a:lnTo>
                  <a:pt x="126804" y="273315"/>
                </a:lnTo>
                <a:lnTo>
                  <a:pt x="84429" y="262730"/>
                </a:lnTo>
                <a:lnTo>
                  <a:pt x="48719" y="241144"/>
                </a:lnTo>
                <a:lnTo>
                  <a:pt x="21506" y="210581"/>
                </a:lnTo>
                <a:lnTo>
                  <a:pt x="4618" y="173063"/>
                </a:lnTo>
                <a:lnTo>
                  <a:pt x="0" y="145186"/>
                </a:lnTo>
                <a:lnTo>
                  <a:pt x="684" y="129481"/>
                </a:lnTo>
                <a:lnTo>
                  <a:pt x="10948" y="86235"/>
                </a:lnTo>
                <a:lnTo>
                  <a:pt x="32006" y="50028"/>
                </a:lnTo>
                <a:lnTo>
                  <a:pt x="61904" y="22453"/>
                </a:lnTo>
                <a:lnTo>
                  <a:pt x="98688" y="5101"/>
                </a:lnTo>
                <a:lnTo>
                  <a:pt x="126070" y="0"/>
                </a:lnTo>
                <a:lnTo>
                  <a:pt x="142172" y="628"/>
                </a:lnTo>
                <a:lnTo>
                  <a:pt x="186316" y="10540"/>
                </a:lnTo>
                <a:lnTo>
                  <a:pt x="223109" y="31026"/>
                </a:lnTo>
                <a:lnTo>
                  <a:pt x="251132" y="60198"/>
                </a:lnTo>
                <a:lnTo>
                  <a:pt x="268960" y="96169"/>
                </a:lnTo>
                <a:lnTo>
                  <a:pt x="275172" y="136824"/>
                </a:lnTo>
              </a:path>
            </a:pathLst>
          </a:custGeom>
          <a:ln w="12945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3" name="object 63"/>
          <p:cNvSpPr txBox="1"/>
          <p:nvPr/>
        </p:nvSpPr>
        <p:spPr>
          <a:xfrm>
            <a:off x="8011203" y="3480888"/>
            <a:ext cx="265232" cy="1816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50" dirty="0" err="1">
                <a:solidFill>
                  <a:srgbClr val="13274B"/>
                </a:solidFill>
                <a:latin typeface="CiscoSansTT"/>
                <a:cs typeface="CiscoSansTT"/>
              </a:rPr>
              <a:t>Пт</a:t>
            </a:r>
            <a:endParaRPr lang="ru-RU" sz="1050" dirty="0">
              <a:solidFill>
                <a:srgbClr val="13274B"/>
              </a:solidFill>
              <a:latin typeface="CiscoSansTT"/>
              <a:cs typeface="CiscoSansTT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93098" y="3570471"/>
            <a:ext cx="128020" cy="0"/>
          </a:xfrm>
          <a:custGeom>
            <a:avLst/>
            <a:gdLst/>
            <a:ahLst/>
            <a:cxnLst/>
            <a:rect l="l" t="t" r="r" b="b"/>
            <a:pathLst>
              <a:path w="128020">
                <a:moveTo>
                  <a:pt x="0" y="0"/>
                </a:moveTo>
                <a:lnTo>
                  <a:pt x="128020" y="0"/>
                </a:lnTo>
              </a:path>
            </a:pathLst>
          </a:custGeom>
          <a:ln w="12926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5" name="object 65"/>
          <p:cNvSpPr/>
          <p:nvPr/>
        </p:nvSpPr>
        <p:spPr>
          <a:xfrm>
            <a:off x="7011661" y="3538251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02BA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6" name="object 66"/>
          <p:cNvSpPr/>
          <p:nvPr/>
        </p:nvSpPr>
        <p:spPr>
          <a:xfrm>
            <a:off x="7356244" y="3570471"/>
            <a:ext cx="136642" cy="0"/>
          </a:xfrm>
          <a:custGeom>
            <a:avLst/>
            <a:gdLst/>
            <a:ahLst/>
            <a:cxnLst/>
            <a:rect l="l" t="t" r="r" b="b"/>
            <a:pathLst>
              <a:path w="136642">
                <a:moveTo>
                  <a:pt x="0" y="0"/>
                </a:moveTo>
                <a:lnTo>
                  <a:pt x="136642" y="0"/>
                </a:lnTo>
              </a:path>
            </a:pathLst>
          </a:custGeom>
          <a:ln w="12926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7" name="object 67"/>
          <p:cNvSpPr/>
          <p:nvPr/>
        </p:nvSpPr>
        <p:spPr>
          <a:xfrm>
            <a:off x="7483430" y="3538251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02BA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8" name="object 68"/>
          <p:cNvSpPr/>
          <p:nvPr/>
        </p:nvSpPr>
        <p:spPr>
          <a:xfrm>
            <a:off x="7828571" y="3570471"/>
            <a:ext cx="123521" cy="0"/>
          </a:xfrm>
          <a:custGeom>
            <a:avLst/>
            <a:gdLst/>
            <a:ahLst/>
            <a:cxnLst/>
            <a:rect l="l" t="t" r="r" b="b"/>
            <a:pathLst>
              <a:path w="123521">
                <a:moveTo>
                  <a:pt x="0" y="0"/>
                </a:moveTo>
                <a:lnTo>
                  <a:pt x="123521" y="0"/>
                </a:lnTo>
              </a:path>
            </a:pathLst>
          </a:custGeom>
          <a:ln w="12926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69" name="object 69"/>
          <p:cNvSpPr/>
          <p:nvPr/>
        </p:nvSpPr>
        <p:spPr>
          <a:xfrm>
            <a:off x="7942637" y="3538251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02BA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70" name="object 70"/>
          <p:cNvSpPr/>
          <p:nvPr/>
        </p:nvSpPr>
        <p:spPr>
          <a:xfrm>
            <a:off x="6439638" y="3570471"/>
            <a:ext cx="118011" cy="0"/>
          </a:xfrm>
          <a:custGeom>
            <a:avLst/>
            <a:gdLst/>
            <a:ahLst/>
            <a:cxnLst/>
            <a:rect l="l" t="t" r="r" b="b"/>
            <a:pathLst>
              <a:path w="118011">
                <a:moveTo>
                  <a:pt x="0" y="0"/>
                </a:moveTo>
                <a:lnTo>
                  <a:pt x="118011" y="0"/>
                </a:lnTo>
              </a:path>
            </a:pathLst>
          </a:custGeom>
          <a:ln w="12926">
            <a:solidFill>
              <a:srgbClr val="02BAE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71" name="object 71"/>
          <p:cNvSpPr/>
          <p:nvPr/>
        </p:nvSpPr>
        <p:spPr>
          <a:xfrm>
            <a:off x="6548186" y="3538251"/>
            <a:ext cx="55971" cy="64449"/>
          </a:xfrm>
          <a:custGeom>
            <a:avLst/>
            <a:gdLst/>
            <a:ahLst/>
            <a:cxnLst/>
            <a:rect l="l" t="t" r="r" b="b"/>
            <a:pathLst>
              <a:path w="55971" h="64449">
                <a:moveTo>
                  <a:pt x="0" y="64449"/>
                </a:moveTo>
                <a:lnTo>
                  <a:pt x="0" y="0"/>
                </a:lnTo>
                <a:lnTo>
                  <a:pt x="55971" y="32224"/>
                </a:lnTo>
                <a:lnTo>
                  <a:pt x="0" y="64449"/>
                </a:lnTo>
                <a:close/>
              </a:path>
            </a:pathLst>
          </a:custGeom>
          <a:solidFill>
            <a:srgbClr val="02BAEA"/>
          </a:solidFill>
        </p:spPr>
        <p:txBody>
          <a:bodyPr wrap="square" lIns="0" tIns="0" rIns="0" bIns="0" rtlCol="0">
            <a:noAutofit/>
          </a:bodyPr>
          <a:lstStyle/>
          <a:p>
            <a:endParaRPr kern="0"/>
          </a:p>
        </p:txBody>
      </p:sp>
      <p:sp>
        <p:nvSpPr>
          <p:cNvPr id="99" name="object 99"/>
          <p:cNvSpPr txBox="1"/>
          <p:nvPr/>
        </p:nvSpPr>
        <p:spPr>
          <a:xfrm>
            <a:off x="3675379" y="6965950"/>
            <a:ext cx="5773421" cy="331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70815">
              <a:lnSpc>
                <a:spcPct val="104200"/>
              </a:lnSpc>
            </a:pP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© Компания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 и (или) ее дочерние компании, 2020. Все права сохраняются.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 и логотип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 являются товарными знаками или зарегистрированными товарными знаками компании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 и (или) ее дочерних компаний в США и других странах. Чтобы просмотреть список товарных знаков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, перейдите по ссылке: 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  <a:hlinkClick r:id="rId4"/>
              </a:rPr>
              <a:t>https://www.cisco.com/go/trademarks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. Товарные знаки других организаций, упомянутые в настоящем документе, являются собственностью соответствующих владельцев. Использование слова «партнер» не подразумевает отношений партнерства между </a:t>
            </a:r>
            <a:r>
              <a:rPr lang="ru-RU" sz="600" dirty="0" err="1">
                <a:solidFill>
                  <a:srgbClr val="58595B"/>
                </a:solidFill>
                <a:latin typeface="CiscoSansTT Light"/>
                <a:cs typeface="CiscoSansTT Light"/>
              </a:rPr>
              <a:t>Cisco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 и любой другой компанией. (1110R)	</a:t>
            </a:r>
            <a:r>
              <a:rPr lang="en-US" sz="600" dirty="0">
                <a:solidFill>
                  <a:srgbClr val="58595B"/>
                </a:solidFill>
                <a:latin typeface="CiscoSansTT Light"/>
                <a:cs typeface="CiscoSansTT Light"/>
              </a:rPr>
              <a:t>			</a:t>
            </a:r>
            <a:r>
              <a:rPr lang="ru-RU" sz="600" dirty="0">
                <a:solidFill>
                  <a:srgbClr val="58595B"/>
                </a:solidFill>
                <a:latin typeface="CiscoSansTT Light"/>
                <a:cs typeface="CiscoSansTT Light"/>
              </a:rPr>
              <a:t>C45-744259-00   09/20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54" y="1676400"/>
            <a:ext cx="527305" cy="2846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532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CiscoSansTT Light</vt:lpstr>
      <vt:lpstr>Calibri</vt:lpstr>
      <vt:lpstr>Arial</vt:lpstr>
      <vt:lpstr>CiscoSansTT ExtraLight</vt:lpstr>
      <vt:lpstr>CiscoSansTT</vt:lpstr>
      <vt:lpstr>CiscoSansTT Medium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Calendar Day Service Level At a Glance</dc:title>
  <dc:creator>Kulakov, Vladimir (Janus Worldwide)</dc:creator>
  <cp:lastModifiedBy>mt</cp:lastModifiedBy>
  <cp:revision>12</cp:revision>
  <dcterms:created xsi:type="dcterms:W3CDTF">2020-12-23T17:18:03Z</dcterms:created>
  <dcterms:modified xsi:type="dcterms:W3CDTF">2020-12-28T12:19:04Z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2020-09-19T00:00:00Z</vt:filetime>
  </property>
  <property fmtid="{D5CDD505-2E9C-101B-9397-08002B2CF9AE}" pid="3" name="LastSaved">
    <vt:filetime>2020-12-23T00:00:00Z</vt:filetime>
  </property>
</Properties>
</file>